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4" r:id="rId1"/>
  </p:sldMasterIdLst>
  <p:notesMasterIdLst>
    <p:notesMasterId r:id="rId28"/>
  </p:notesMasterIdLst>
  <p:handoutMasterIdLst>
    <p:handoutMasterId r:id="rId29"/>
  </p:handoutMasterIdLst>
  <p:sldIdLst>
    <p:sldId id="282" r:id="rId2"/>
    <p:sldId id="283" r:id="rId3"/>
    <p:sldId id="284" r:id="rId4"/>
    <p:sldId id="299" r:id="rId5"/>
    <p:sldId id="300" r:id="rId6"/>
    <p:sldId id="301" r:id="rId7"/>
    <p:sldId id="286" r:id="rId8"/>
    <p:sldId id="297" r:id="rId9"/>
    <p:sldId id="288" r:id="rId10"/>
    <p:sldId id="287" r:id="rId11"/>
    <p:sldId id="289" r:id="rId12"/>
    <p:sldId id="302" r:id="rId13"/>
    <p:sldId id="290" r:id="rId14"/>
    <p:sldId id="291" r:id="rId15"/>
    <p:sldId id="292" r:id="rId16"/>
    <p:sldId id="298" r:id="rId17"/>
    <p:sldId id="265" r:id="rId18"/>
    <p:sldId id="303" r:id="rId19"/>
    <p:sldId id="304" r:id="rId20"/>
    <p:sldId id="274" r:id="rId21"/>
    <p:sldId id="279" r:id="rId22"/>
    <p:sldId id="305" r:id="rId23"/>
    <p:sldId id="306" r:id="rId24"/>
    <p:sldId id="276" r:id="rId25"/>
    <p:sldId id="277" r:id="rId26"/>
    <p:sldId id="281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FF0066"/>
    <a:srgbClr val="000000"/>
    <a:srgbClr val="0000FF"/>
    <a:srgbClr val="0000CC"/>
    <a:srgbClr val="3333FF"/>
    <a:srgbClr val="0033CC"/>
    <a:srgbClr val="FFFFFF"/>
    <a:srgbClr val="ECE2D4"/>
    <a:srgbClr val="0501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0" autoAdjust="0"/>
  </p:normalViewPr>
  <p:slideViewPr>
    <p:cSldViewPr>
      <p:cViewPr>
        <p:scale>
          <a:sx n="77" d="100"/>
          <a:sy n="77" d="100"/>
        </p:scale>
        <p:origin x="-116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/>
              <a:t>21/10/99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42328C5-CC59-495A-937B-99A644324E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696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325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/>
              <a:t>21/10/99</a:t>
            </a:r>
          </a:p>
        </p:txBody>
      </p:sp>
      <p:sp>
        <p:nvSpPr>
          <p:cNvPr id="53252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325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325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325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046AC7-FCB0-42A5-B703-1EAF6F31DF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960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Text page 108-110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21/10/99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046AC7-FCB0-42A5-B703-1EAF6F31DF5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Text page 108-110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21/10/99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046AC7-FCB0-42A5-B703-1EAF6F31DF5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Text page 108-110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21/10/99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046AC7-FCB0-42A5-B703-1EAF6F31DF5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Text page 108-110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21/10/99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046AC7-FCB0-42A5-B703-1EAF6F31DF5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Text page 108-110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21/10/99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046AC7-FCB0-42A5-B703-1EAF6F31DF5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Text page 108-110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21/10/99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046AC7-FCB0-42A5-B703-1EAF6F31DF5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Text page 108-110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21/10/99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046AC7-FCB0-42A5-B703-1EAF6F31DF5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Text page 108-110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21/10/99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046AC7-FCB0-42A5-B703-1EAF6F31DF5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Text page 108-110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21/10/99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046AC7-FCB0-42A5-B703-1EAF6F31DF5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Text page 108-110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21/10/99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046AC7-FCB0-42A5-B703-1EAF6F31DF5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E265F21-B85A-4305-AFDD-F23D408C87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BD9F-0042-405A-BDCB-CD3B84D717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4429-9922-423D-9D6D-B992A7CBE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E0EB1-0098-4B7E-80C5-49D7657572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2888E07-6ABB-49B4-8E5E-7C376E052D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3D3BC-06B5-4A2C-8C6D-A3AC70BA43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51359-259A-4B4A-8C48-6FB9ED864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6D115-CF3A-4680-9559-7ACA1F13A7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2D1BD-754D-4225-89F1-69740D7426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6F5DA-ABA4-4C49-9F8F-1474FC5E65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1029A-4488-4FEE-AF5B-214573BB81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8C2B3E9-A13E-407E-8526-92790EEAC6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Chemical Reactions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SCH3U - Unit 2</a:t>
            </a:r>
            <a:endParaRPr lang="en-CA" dirty="0"/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04800"/>
            <a:ext cx="33813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004" y="762000"/>
            <a:ext cx="4644571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Relative # of Entities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Coefficient</a:t>
            </a:r>
            <a:r>
              <a:rPr lang="en-US" sz="3200" dirty="0" smtClean="0"/>
              <a:t> = a whole number indicating the ratio of molecules of each substance involved in a chemical reaction</a:t>
            </a:r>
          </a:p>
          <a:p>
            <a:pPr lvl="1"/>
            <a:r>
              <a:rPr lang="en-US" sz="2900" dirty="0" smtClean="0"/>
              <a:t>The large number on the left side of a molecule’s formula </a:t>
            </a:r>
          </a:p>
          <a:p>
            <a:pPr lvl="1"/>
            <a:endParaRPr lang="en-US" sz="2900" dirty="0" smtClean="0"/>
          </a:p>
          <a:p>
            <a:pPr lvl="1"/>
            <a:r>
              <a:rPr lang="en-US" sz="2900" dirty="0" smtClean="0"/>
              <a:t>Example:   Mg  +  </a:t>
            </a:r>
            <a:r>
              <a:rPr lang="en-US" sz="4000" b="1" dirty="0" smtClean="0">
                <a:solidFill>
                  <a:srgbClr val="FF0000"/>
                </a:solidFill>
              </a:rPr>
              <a:t>2</a:t>
            </a:r>
            <a:r>
              <a:rPr lang="en-US" sz="2900" dirty="0" smtClean="0"/>
              <a:t> </a:t>
            </a:r>
            <a:r>
              <a:rPr lang="en-US" sz="2900" dirty="0" err="1" smtClean="0"/>
              <a:t>Cl</a:t>
            </a:r>
            <a:r>
              <a:rPr lang="en-US" sz="2900" dirty="0" smtClean="0"/>
              <a:t>  </a:t>
            </a:r>
            <a:r>
              <a:rPr lang="en-US" sz="2900" dirty="0" smtClean="0">
                <a:sym typeface="Wingdings" pitchFamily="2" charset="2"/>
              </a:rPr>
              <a:t> MgCl</a:t>
            </a:r>
            <a:r>
              <a:rPr lang="en-US" sz="2900" baseline="-25000" dirty="0" smtClean="0">
                <a:sym typeface="Wingdings" pitchFamily="2" charset="2"/>
              </a:rPr>
              <a:t>2</a:t>
            </a:r>
          </a:p>
          <a:p>
            <a:pPr lvl="1"/>
            <a:r>
              <a:rPr lang="en-US" sz="2900" dirty="0" smtClean="0">
                <a:sym typeface="Wingdings" pitchFamily="2" charset="2"/>
              </a:rPr>
              <a:t>Example:   </a:t>
            </a:r>
            <a:r>
              <a:rPr lang="en-US" sz="4000" b="1" dirty="0" smtClean="0">
                <a:solidFill>
                  <a:srgbClr val="FF0000"/>
                </a:solidFill>
                <a:sym typeface="Wingdings" pitchFamily="2" charset="2"/>
              </a:rPr>
              <a:t>6</a:t>
            </a:r>
            <a:r>
              <a:rPr lang="en-US" sz="2900" dirty="0" smtClean="0">
                <a:sym typeface="Wingdings" pitchFamily="2" charset="2"/>
              </a:rPr>
              <a:t> K + N</a:t>
            </a:r>
            <a:r>
              <a:rPr lang="en-US" sz="2900" baseline="-25000" dirty="0" smtClean="0">
                <a:sym typeface="Wingdings" pitchFamily="2" charset="2"/>
              </a:rPr>
              <a:t>2</a:t>
            </a:r>
            <a:r>
              <a:rPr lang="en-US" sz="2900" dirty="0" smtClean="0">
                <a:sym typeface="Wingdings" pitchFamily="2" charset="2"/>
              </a:rPr>
              <a:t>  </a:t>
            </a:r>
            <a:r>
              <a:rPr lang="en-US" sz="4000" b="1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sz="2900" dirty="0" smtClean="0">
                <a:sym typeface="Wingdings" pitchFamily="2" charset="2"/>
              </a:rPr>
              <a:t> K</a:t>
            </a:r>
            <a:r>
              <a:rPr lang="en-US" sz="2900" baseline="-25000" dirty="0" smtClean="0">
                <a:sym typeface="Wingdings" pitchFamily="2" charset="2"/>
              </a:rPr>
              <a:t>3</a:t>
            </a:r>
            <a:r>
              <a:rPr lang="en-US" sz="2900" dirty="0" smtClean="0">
                <a:sym typeface="Wingdings" pitchFamily="2" charset="2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State of Matter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Solid 	=	(s)</a:t>
            </a:r>
          </a:p>
          <a:p>
            <a:r>
              <a:rPr lang="en-US" sz="3200" dirty="0" smtClean="0"/>
              <a:t>Liquid	=	(l)</a:t>
            </a:r>
          </a:p>
          <a:p>
            <a:r>
              <a:rPr lang="en-US" sz="3200" dirty="0" smtClean="0"/>
              <a:t>Gas		=	(g)</a:t>
            </a:r>
          </a:p>
          <a:p>
            <a:r>
              <a:rPr lang="en-US" sz="3200" dirty="0" smtClean="0"/>
              <a:t>Solution	=	(</a:t>
            </a:r>
            <a:r>
              <a:rPr lang="en-US" sz="3200" dirty="0" err="1" smtClean="0"/>
              <a:t>aq</a:t>
            </a:r>
            <a:r>
              <a:rPr lang="en-US" sz="3200" dirty="0" smtClean="0"/>
              <a:t>)</a:t>
            </a:r>
          </a:p>
          <a:p>
            <a:endParaRPr lang="en-US" sz="3200" dirty="0" smtClean="0"/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sz="3600" dirty="0" smtClean="0">
                <a:sym typeface="Wingdings" pitchFamily="2" charset="2"/>
              </a:rPr>
              <a:t>Example:   6 K</a:t>
            </a:r>
            <a:r>
              <a:rPr lang="en-US" sz="3600" baseline="-25000" dirty="0" smtClean="0">
                <a:solidFill>
                  <a:srgbClr val="FF0000"/>
                </a:solidFill>
                <a:sym typeface="Wingdings" pitchFamily="2" charset="2"/>
              </a:rPr>
              <a:t>(s) </a:t>
            </a:r>
            <a:r>
              <a:rPr lang="en-US" sz="3600" dirty="0" smtClean="0">
                <a:sym typeface="Wingdings" pitchFamily="2" charset="2"/>
              </a:rPr>
              <a:t>+ N</a:t>
            </a:r>
            <a:r>
              <a:rPr lang="en-US" sz="3600" baseline="-25000" dirty="0" smtClean="0">
                <a:sym typeface="Wingdings" pitchFamily="2" charset="2"/>
              </a:rPr>
              <a:t>2</a:t>
            </a:r>
            <a:r>
              <a:rPr lang="en-US" sz="3600" baseline="-25000" dirty="0" smtClean="0">
                <a:solidFill>
                  <a:srgbClr val="FF0000"/>
                </a:solidFill>
                <a:sym typeface="Wingdings" pitchFamily="2" charset="2"/>
              </a:rPr>
              <a:t>(g)</a:t>
            </a:r>
            <a:r>
              <a:rPr lang="en-US" sz="36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3600" dirty="0" smtClean="0">
                <a:sym typeface="Wingdings" pitchFamily="2" charset="2"/>
              </a:rPr>
              <a:t> 2 K</a:t>
            </a:r>
            <a:r>
              <a:rPr lang="en-US" sz="3600" baseline="-25000" dirty="0" smtClean="0">
                <a:sym typeface="Wingdings" pitchFamily="2" charset="2"/>
              </a:rPr>
              <a:t>3</a:t>
            </a:r>
            <a:r>
              <a:rPr lang="en-US" sz="3600" dirty="0" smtClean="0">
                <a:sym typeface="Wingdings" pitchFamily="2" charset="2"/>
              </a:rPr>
              <a:t>N</a:t>
            </a:r>
            <a:r>
              <a:rPr lang="en-US" sz="3600" baseline="-25000" dirty="0" smtClean="0">
                <a:solidFill>
                  <a:srgbClr val="FF0000"/>
                </a:solidFill>
                <a:sym typeface="Wingdings" pitchFamily="2" charset="2"/>
              </a:rPr>
              <a:t>(s)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CA" sz="2600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-152400"/>
            <a:ext cx="418848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Catalysts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 catalyst is a substance which speeds up a reaction, but is chemically unchanged at the end of the </a:t>
            </a:r>
            <a:r>
              <a:rPr lang="en-US" dirty="0" smtClean="0"/>
              <a:t>reaction .</a:t>
            </a:r>
            <a:r>
              <a:rPr lang="en-US" dirty="0" err="1" smtClean="0"/>
              <a:t>e.g</a:t>
            </a:r>
            <a:r>
              <a:rPr lang="en-US" dirty="0" smtClean="0"/>
              <a:t> conc. 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en-US" dirty="0" smtClean="0"/>
              <a:t> in many different reactions</a:t>
            </a:r>
          </a:p>
          <a:p>
            <a:r>
              <a:rPr lang="en-US" dirty="0"/>
              <a:t>Adding a catalyst has exactly this effect on activation energy. A catalyst provides an alternative route for the reaction. That alternative route has a lower activation </a:t>
            </a:r>
            <a:r>
              <a:rPr lang="en-US" dirty="0" smtClean="0"/>
              <a:t>energy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Draw a standard energy profile and then draw a new line to represent the inclusion of a catalyst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293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5 Types of Chemical Reactions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600" dirty="0" smtClean="0"/>
              <a:t>Combustion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600" dirty="0" smtClean="0"/>
              <a:t>Synthesis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600" dirty="0" smtClean="0"/>
              <a:t>Decomposition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600" dirty="0" smtClean="0"/>
              <a:t>Single Displacement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600" dirty="0" smtClean="0"/>
              <a:t>Double Displacement</a:t>
            </a:r>
            <a:endParaRPr lang="en-C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5 Types of Chemical Reactions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219200"/>
            <a:ext cx="9144000" cy="4937760"/>
          </a:xfrm>
        </p:spPr>
        <p:txBody>
          <a:bodyPr>
            <a:normAutofit/>
          </a:bodyPr>
          <a:lstStyle/>
          <a:p>
            <a:pPr marL="609600" indent="-609600">
              <a:spcBef>
                <a:spcPct val="0"/>
              </a:spcBef>
              <a:buNone/>
            </a:pPr>
            <a:r>
              <a:rPr lang="en-US" sz="3200" u="sng" dirty="0" smtClean="0"/>
              <a:t>Generalizations:</a:t>
            </a:r>
          </a:p>
          <a:p>
            <a:pPr marL="609600" indent="-6096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Combustion:  AB + oxygen</a:t>
            </a:r>
            <a:r>
              <a:rPr lang="en-US" sz="3200" dirty="0" smtClean="0">
                <a:solidFill>
                  <a:srgbClr val="FF0000"/>
                </a:solidFill>
                <a:sym typeface="Symbol" pitchFamily="18" charset="2"/>
              </a:rPr>
              <a:t>  oxides of A &amp; B + heat</a:t>
            </a:r>
            <a:endParaRPr lang="en-US" sz="3200" dirty="0" smtClean="0">
              <a:solidFill>
                <a:srgbClr val="FF0000"/>
              </a:solidFill>
            </a:endParaRPr>
          </a:p>
          <a:p>
            <a:pPr marL="609600" indent="-60960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sz="3200" dirty="0" smtClean="0">
                <a:solidFill>
                  <a:srgbClr val="00B050"/>
                </a:solidFill>
                <a:sym typeface="Symbol" pitchFamily="18" charset="2"/>
              </a:rPr>
              <a:t>Synthesis:  A + B  C</a:t>
            </a:r>
            <a:endParaRPr lang="en-US" sz="3200" dirty="0" smtClean="0">
              <a:solidFill>
                <a:srgbClr val="00B050"/>
              </a:solidFill>
            </a:endParaRPr>
          </a:p>
          <a:p>
            <a:pPr marL="609600" indent="-60960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sz="3200" dirty="0" smtClean="0">
                <a:solidFill>
                  <a:srgbClr val="663300"/>
                </a:solidFill>
              </a:rPr>
              <a:t>Decomposition:  AB </a:t>
            </a:r>
            <a:r>
              <a:rPr lang="en-US" sz="3200" dirty="0" smtClean="0">
                <a:solidFill>
                  <a:srgbClr val="663300"/>
                </a:solidFill>
                <a:sym typeface="Symbol" pitchFamily="18" charset="2"/>
              </a:rPr>
              <a:t></a:t>
            </a:r>
            <a:r>
              <a:rPr lang="en-US" sz="3200" dirty="0" smtClean="0">
                <a:solidFill>
                  <a:srgbClr val="663300"/>
                </a:solidFill>
              </a:rPr>
              <a:t> A + B</a:t>
            </a:r>
          </a:p>
          <a:p>
            <a:pPr marL="609600" indent="-60960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sz="3200" dirty="0" smtClean="0">
                <a:solidFill>
                  <a:srgbClr val="7030A0"/>
                </a:solidFill>
              </a:rPr>
              <a:t>Single Displacement:  A + BC </a:t>
            </a:r>
            <a:r>
              <a:rPr lang="en-US" sz="3200" dirty="0" smtClean="0">
                <a:solidFill>
                  <a:srgbClr val="7030A0"/>
                </a:solidFill>
                <a:sym typeface="Symbol" pitchFamily="18" charset="2"/>
              </a:rPr>
              <a:t></a:t>
            </a:r>
            <a:r>
              <a:rPr lang="en-US" sz="3200" dirty="0" smtClean="0">
                <a:solidFill>
                  <a:srgbClr val="7030A0"/>
                </a:solidFill>
              </a:rPr>
              <a:t> AC + B</a:t>
            </a:r>
          </a:p>
          <a:p>
            <a:pPr marL="609600" indent="-60960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sz="3200" dirty="0" smtClean="0">
                <a:solidFill>
                  <a:srgbClr val="FF0066"/>
                </a:solidFill>
              </a:rPr>
              <a:t>Double Displacement:  AB + CD </a:t>
            </a:r>
            <a:r>
              <a:rPr lang="en-US" sz="3200" dirty="0" smtClean="0">
                <a:solidFill>
                  <a:srgbClr val="FF0066"/>
                </a:solidFill>
                <a:sym typeface="Symbol" pitchFamily="18" charset="2"/>
              </a:rPr>
              <a:t></a:t>
            </a:r>
            <a:r>
              <a:rPr lang="en-US" sz="3200" dirty="0" smtClean="0">
                <a:solidFill>
                  <a:srgbClr val="FF0066"/>
                </a:solidFill>
              </a:rPr>
              <a:t> AD + CB</a:t>
            </a:r>
          </a:p>
          <a:p>
            <a:endParaRPr lang="en-CA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Combustion</a:t>
            </a:r>
            <a:r>
              <a:rPr lang="en-US" sz="4000" dirty="0" smtClean="0"/>
              <a:t> Reactions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b="1" dirty="0" smtClean="0"/>
              <a:t>Combustion Reaction: </a:t>
            </a:r>
            <a:r>
              <a:rPr lang="en-US" sz="3200" dirty="0" smtClean="0"/>
              <a:t>the reaction of a substance with oxygen, producing oxides and energy</a:t>
            </a:r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sz="2900" dirty="0" smtClean="0">
                <a:sym typeface="Wingdings" pitchFamily="2" charset="2"/>
              </a:rPr>
              <a:t>Also know as </a:t>
            </a:r>
            <a:r>
              <a:rPr lang="en-US" sz="2900" dirty="0" smtClean="0">
                <a:solidFill>
                  <a:srgbClr val="FF0000"/>
                </a:solidFill>
                <a:sym typeface="Wingdings" pitchFamily="2" charset="2"/>
              </a:rPr>
              <a:t>burning</a:t>
            </a:r>
            <a:endParaRPr lang="en-US" dirty="0" smtClean="0">
              <a:solidFill>
                <a:srgbClr val="FF0000"/>
              </a:solidFill>
              <a:sym typeface="Wingdings" pitchFamily="2" charset="2"/>
            </a:endParaRPr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For a combustion reaction to occur 3 things must be present: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sz="2900" dirty="0" smtClean="0"/>
              <a:t>Fuel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sz="2900" dirty="0" smtClean="0"/>
              <a:t>Oxygen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sz="2900" dirty="0" smtClean="0"/>
              <a:t>Heat</a:t>
            </a:r>
          </a:p>
          <a:p>
            <a:pPr lvl="1"/>
            <a:endParaRPr lang="en-US" sz="2900" dirty="0" smtClean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76200"/>
            <a:ext cx="1441011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4267200"/>
            <a:ext cx="2743200" cy="2384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Combustion</a:t>
            </a:r>
            <a:r>
              <a:rPr lang="en-US" sz="4000" dirty="0" smtClean="0"/>
              <a:t> Reactions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</a:t>
            </a:r>
            <a:endParaRPr lang="en-US" sz="29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58200" cy="11430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Type of Reaction: </a:t>
            </a:r>
            <a:r>
              <a:rPr lang="en-US" dirty="0">
                <a:latin typeface="Arial" charset="0"/>
              </a:rPr>
              <a:t>Synthesis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7391400" cy="6858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3600">
                <a:solidFill>
                  <a:srgbClr val="A50021"/>
                </a:solidFill>
                <a:latin typeface="Arial" charset="0"/>
              </a:rPr>
              <a:t>Example C + O</a:t>
            </a:r>
            <a:r>
              <a:rPr lang="en-US" sz="3600" baseline="-25000">
                <a:solidFill>
                  <a:srgbClr val="A50021"/>
                </a:solidFill>
                <a:latin typeface="Arial" charset="0"/>
              </a:rPr>
              <a:t>2</a:t>
            </a:r>
            <a:endParaRPr lang="en-US" sz="3600">
              <a:solidFill>
                <a:srgbClr val="A50021"/>
              </a:solidFill>
              <a:latin typeface="Arial" charset="0"/>
            </a:endParaRPr>
          </a:p>
        </p:txBody>
      </p:sp>
      <p:grpSp>
        <p:nvGrpSpPr>
          <p:cNvPr id="33825" name="Group 33"/>
          <p:cNvGrpSpPr>
            <a:grpSpLocks/>
          </p:cNvGrpSpPr>
          <p:nvPr/>
        </p:nvGrpSpPr>
        <p:grpSpPr bwMode="auto">
          <a:xfrm>
            <a:off x="1371600" y="2590800"/>
            <a:ext cx="3429000" cy="717550"/>
            <a:chOff x="864" y="1584"/>
            <a:chExt cx="2160" cy="452"/>
          </a:xfrm>
        </p:grpSpPr>
        <p:grpSp>
          <p:nvGrpSpPr>
            <p:cNvPr id="33811" name="Group 19"/>
            <p:cNvGrpSpPr>
              <a:grpSpLocks/>
            </p:cNvGrpSpPr>
            <p:nvPr/>
          </p:nvGrpSpPr>
          <p:grpSpPr bwMode="auto">
            <a:xfrm>
              <a:off x="2016" y="1584"/>
              <a:ext cx="528" cy="432"/>
              <a:chOff x="2256" y="1728"/>
              <a:chExt cx="528" cy="432"/>
            </a:xfrm>
          </p:grpSpPr>
          <p:sp>
            <p:nvSpPr>
              <p:cNvPr id="33798" name="Oval 6"/>
              <p:cNvSpPr>
                <a:spLocks noChangeArrowheads="1"/>
              </p:cNvSpPr>
              <p:nvPr/>
            </p:nvSpPr>
            <p:spPr bwMode="auto">
              <a:xfrm>
                <a:off x="2256" y="1728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3799" name="Text Box 7"/>
              <p:cNvSpPr txBox="1">
                <a:spLocks noChangeArrowheads="1"/>
              </p:cNvSpPr>
              <p:nvPr/>
            </p:nvSpPr>
            <p:spPr bwMode="auto">
              <a:xfrm>
                <a:off x="2304" y="1776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grpSp>
          <p:nvGrpSpPr>
            <p:cNvPr id="33806" name="Group 14"/>
            <p:cNvGrpSpPr>
              <a:grpSpLocks/>
            </p:cNvGrpSpPr>
            <p:nvPr/>
          </p:nvGrpSpPr>
          <p:grpSpPr bwMode="auto">
            <a:xfrm>
              <a:off x="1632" y="1584"/>
              <a:ext cx="528" cy="432"/>
              <a:chOff x="1152" y="3504"/>
              <a:chExt cx="528" cy="432"/>
            </a:xfrm>
          </p:grpSpPr>
          <p:sp>
            <p:nvSpPr>
              <p:cNvPr id="33802" name="Oval 10"/>
              <p:cNvSpPr>
                <a:spLocks noChangeArrowheads="1"/>
              </p:cNvSpPr>
              <p:nvPr/>
            </p:nvSpPr>
            <p:spPr bwMode="auto">
              <a:xfrm>
                <a:off x="1152" y="3504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3803" name="Text Box 11"/>
              <p:cNvSpPr txBox="1">
                <a:spLocks noChangeArrowheads="1"/>
              </p:cNvSpPr>
              <p:nvPr/>
            </p:nvSpPr>
            <p:spPr bwMode="auto">
              <a:xfrm>
                <a:off x="1200" y="3552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grpSp>
          <p:nvGrpSpPr>
            <p:cNvPr id="33814" name="Group 22"/>
            <p:cNvGrpSpPr>
              <a:grpSpLocks/>
            </p:cNvGrpSpPr>
            <p:nvPr/>
          </p:nvGrpSpPr>
          <p:grpSpPr bwMode="auto">
            <a:xfrm>
              <a:off x="864" y="1584"/>
              <a:ext cx="432" cy="432"/>
              <a:chOff x="864" y="1584"/>
              <a:chExt cx="432" cy="432"/>
            </a:xfrm>
          </p:grpSpPr>
          <p:sp>
            <p:nvSpPr>
              <p:cNvPr id="33796" name="Oval 4"/>
              <p:cNvSpPr>
                <a:spLocks noChangeArrowheads="1"/>
              </p:cNvSpPr>
              <p:nvPr/>
            </p:nvSpPr>
            <p:spPr bwMode="auto">
              <a:xfrm>
                <a:off x="864" y="1584"/>
                <a:ext cx="393" cy="4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3797" name="Text Box 5"/>
              <p:cNvSpPr txBox="1">
                <a:spLocks noChangeArrowheads="1"/>
              </p:cNvSpPr>
              <p:nvPr/>
            </p:nvSpPr>
            <p:spPr bwMode="auto">
              <a:xfrm>
                <a:off x="903" y="1627"/>
                <a:ext cx="3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bg1"/>
                    </a:solidFill>
                    <a:latin typeface="Arial" charset="0"/>
                  </a:rPr>
                  <a:t>C</a:t>
                </a:r>
                <a:endParaRPr lang="en-US"/>
              </a:p>
            </p:txBody>
          </p:sp>
        </p:grpSp>
        <p:sp>
          <p:nvSpPr>
            <p:cNvPr id="33812" name="Text Box 20"/>
            <p:cNvSpPr txBox="1">
              <a:spLocks noChangeArrowheads="1"/>
            </p:cNvSpPr>
            <p:nvPr/>
          </p:nvSpPr>
          <p:spPr bwMode="auto">
            <a:xfrm>
              <a:off x="1296" y="1632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/>
                <a:t>+</a:t>
              </a:r>
              <a:endParaRPr lang="en-US"/>
            </a:p>
          </p:txBody>
        </p:sp>
        <p:sp>
          <p:nvSpPr>
            <p:cNvPr id="33813" name="Text Box 21"/>
            <p:cNvSpPr txBox="1">
              <a:spLocks noChangeArrowheads="1"/>
            </p:cNvSpPr>
            <p:nvPr/>
          </p:nvSpPr>
          <p:spPr bwMode="auto">
            <a:xfrm>
              <a:off x="2592" y="1584"/>
              <a:ext cx="4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>
                  <a:sym typeface="Symbol" pitchFamily="18" charset="2"/>
                </a:rPr>
                <a:t></a:t>
              </a:r>
              <a:endParaRPr lang="en-US"/>
            </a:p>
          </p:txBody>
        </p:sp>
      </p:grpSp>
      <p:grpSp>
        <p:nvGrpSpPr>
          <p:cNvPr id="33824" name="Group 32"/>
          <p:cNvGrpSpPr>
            <a:grpSpLocks/>
          </p:cNvGrpSpPr>
          <p:nvPr/>
        </p:nvGrpSpPr>
        <p:grpSpPr bwMode="auto">
          <a:xfrm>
            <a:off x="5181600" y="2590800"/>
            <a:ext cx="1981200" cy="685800"/>
            <a:chOff x="3264" y="1632"/>
            <a:chExt cx="1248" cy="432"/>
          </a:xfrm>
        </p:grpSpPr>
        <p:grpSp>
          <p:nvGrpSpPr>
            <p:cNvPr id="33815" name="Group 23"/>
            <p:cNvGrpSpPr>
              <a:grpSpLocks/>
            </p:cNvGrpSpPr>
            <p:nvPr/>
          </p:nvGrpSpPr>
          <p:grpSpPr bwMode="auto">
            <a:xfrm>
              <a:off x="3264" y="1632"/>
              <a:ext cx="528" cy="432"/>
              <a:chOff x="1152" y="3504"/>
              <a:chExt cx="528" cy="432"/>
            </a:xfrm>
          </p:grpSpPr>
          <p:sp>
            <p:nvSpPr>
              <p:cNvPr id="33816" name="Oval 24"/>
              <p:cNvSpPr>
                <a:spLocks noChangeArrowheads="1"/>
              </p:cNvSpPr>
              <p:nvPr/>
            </p:nvSpPr>
            <p:spPr bwMode="auto">
              <a:xfrm>
                <a:off x="1152" y="3504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3817" name="Text Box 25"/>
              <p:cNvSpPr txBox="1">
                <a:spLocks noChangeArrowheads="1"/>
              </p:cNvSpPr>
              <p:nvPr/>
            </p:nvSpPr>
            <p:spPr bwMode="auto">
              <a:xfrm>
                <a:off x="1200" y="3552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grpSp>
          <p:nvGrpSpPr>
            <p:cNvPr id="33818" name="Group 26"/>
            <p:cNvGrpSpPr>
              <a:grpSpLocks/>
            </p:cNvGrpSpPr>
            <p:nvPr/>
          </p:nvGrpSpPr>
          <p:grpSpPr bwMode="auto">
            <a:xfrm>
              <a:off x="3984" y="1632"/>
              <a:ext cx="528" cy="432"/>
              <a:chOff x="1152" y="3504"/>
              <a:chExt cx="528" cy="432"/>
            </a:xfrm>
          </p:grpSpPr>
          <p:sp>
            <p:nvSpPr>
              <p:cNvPr id="33819" name="Oval 27"/>
              <p:cNvSpPr>
                <a:spLocks noChangeArrowheads="1"/>
              </p:cNvSpPr>
              <p:nvPr/>
            </p:nvSpPr>
            <p:spPr bwMode="auto">
              <a:xfrm>
                <a:off x="1152" y="3504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3820" name="Text Box 28"/>
              <p:cNvSpPr txBox="1">
                <a:spLocks noChangeArrowheads="1"/>
              </p:cNvSpPr>
              <p:nvPr/>
            </p:nvSpPr>
            <p:spPr bwMode="auto">
              <a:xfrm>
                <a:off x="1200" y="3552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grpSp>
          <p:nvGrpSpPr>
            <p:cNvPr id="33821" name="Group 29"/>
            <p:cNvGrpSpPr>
              <a:grpSpLocks/>
            </p:cNvGrpSpPr>
            <p:nvPr/>
          </p:nvGrpSpPr>
          <p:grpSpPr bwMode="auto">
            <a:xfrm>
              <a:off x="3648" y="1632"/>
              <a:ext cx="432" cy="432"/>
              <a:chOff x="864" y="1584"/>
              <a:chExt cx="432" cy="432"/>
            </a:xfrm>
          </p:grpSpPr>
          <p:sp>
            <p:nvSpPr>
              <p:cNvPr id="33822" name="Oval 30"/>
              <p:cNvSpPr>
                <a:spLocks noChangeArrowheads="1"/>
              </p:cNvSpPr>
              <p:nvPr/>
            </p:nvSpPr>
            <p:spPr bwMode="auto">
              <a:xfrm>
                <a:off x="864" y="1584"/>
                <a:ext cx="393" cy="4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3823" name="Text Box 31"/>
              <p:cNvSpPr txBox="1">
                <a:spLocks noChangeArrowheads="1"/>
              </p:cNvSpPr>
              <p:nvPr/>
            </p:nvSpPr>
            <p:spPr bwMode="auto">
              <a:xfrm>
                <a:off x="903" y="1627"/>
                <a:ext cx="3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bg1"/>
                    </a:solidFill>
                    <a:latin typeface="Arial" charset="0"/>
                  </a:rPr>
                  <a:t>C</a:t>
                </a:r>
                <a:endParaRPr lang="en-US"/>
              </a:p>
            </p:txBody>
          </p:sp>
        </p:grpSp>
      </p:grpSp>
      <p:grpSp>
        <p:nvGrpSpPr>
          <p:cNvPr id="33997" name="Group 205"/>
          <p:cNvGrpSpPr>
            <a:grpSpLocks/>
          </p:cNvGrpSpPr>
          <p:nvPr/>
        </p:nvGrpSpPr>
        <p:grpSpPr bwMode="auto">
          <a:xfrm>
            <a:off x="1371600" y="3581400"/>
            <a:ext cx="2667000" cy="685800"/>
            <a:chOff x="864" y="2256"/>
            <a:chExt cx="1680" cy="432"/>
          </a:xfrm>
        </p:grpSpPr>
        <p:grpSp>
          <p:nvGrpSpPr>
            <p:cNvPr id="33996" name="Group 204"/>
            <p:cNvGrpSpPr>
              <a:grpSpLocks/>
            </p:cNvGrpSpPr>
            <p:nvPr/>
          </p:nvGrpSpPr>
          <p:grpSpPr bwMode="auto">
            <a:xfrm>
              <a:off x="1632" y="2256"/>
              <a:ext cx="912" cy="432"/>
              <a:chOff x="1632" y="2256"/>
              <a:chExt cx="912" cy="432"/>
            </a:xfrm>
          </p:grpSpPr>
          <p:grpSp>
            <p:nvGrpSpPr>
              <p:cNvPr id="33827" name="Group 35"/>
              <p:cNvGrpSpPr>
                <a:grpSpLocks/>
              </p:cNvGrpSpPr>
              <p:nvPr/>
            </p:nvGrpSpPr>
            <p:grpSpPr bwMode="auto">
              <a:xfrm>
                <a:off x="2016" y="2256"/>
                <a:ext cx="528" cy="432"/>
                <a:chOff x="2256" y="1728"/>
                <a:chExt cx="528" cy="432"/>
              </a:xfrm>
            </p:grpSpPr>
            <p:sp>
              <p:nvSpPr>
                <p:cNvPr id="33828" name="Oval 36"/>
                <p:cNvSpPr>
                  <a:spLocks noChangeArrowheads="1"/>
                </p:cNvSpPr>
                <p:nvPr/>
              </p:nvSpPr>
              <p:spPr bwMode="auto">
                <a:xfrm>
                  <a:off x="2256" y="1728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3829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2304" y="1776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  <p:grpSp>
            <p:nvGrpSpPr>
              <p:cNvPr id="33830" name="Group 38"/>
              <p:cNvGrpSpPr>
                <a:grpSpLocks/>
              </p:cNvGrpSpPr>
              <p:nvPr/>
            </p:nvGrpSpPr>
            <p:grpSpPr bwMode="auto">
              <a:xfrm>
                <a:off x="1632" y="2256"/>
                <a:ext cx="528" cy="432"/>
                <a:chOff x="1152" y="3504"/>
                <a:chExt cx="528" cy="432"/>
              </a:xfrm>
            </p:grpSpPr>
            <p:sp>
              <p:nvSpPr>
                <p:cNvPr id="33831" name="Oval 39"/>
                <p:cNvSpPr>
                  <a:spLocks noChangeArrowheads="1"/>
                </p:cNvSpPr>
                <p:nvPr/>
              </p:nvSpPr>
              <p:spPr bwMode="auto">
                <a:xfrm>
                  <a:off x="1152" y="3504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3832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1200" y="3552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</p:grpSp>
        <p:grpSp>
          <p:nvGrpSpPr>
            <p:cNvPr id="33833" name="Group 41"/>
            <p:cNvGrpSpPr>
              <a:grpSpLocks/>
            </p:cNvGrpSpPr>
            <p:nvPr/>
          </p:nvGrpSpPr>
          <p:grpSpPr bwMode="auto">
            <a:xfrm>
              <a:off x="864" y="2256"/>
              <a:ext cx="432" cy="432"/>
              <a:chOff x="864" y="1584"/>
              <a:chExt cx="432" cy="432"/>
            </a:xfrm>
          </p:grpSpPr>
          <p:sp>
            <p:nvSpPr>
              <p:cNvPr id="33834" name="Oval 42"/>
              <p:cNvSpPr>
                <a:spLocks noChangeArrowheads="1"/>
              </p:cNvSpPr>
              <p:nvPr/>
            </p:nvSpPr>
            <p:spPr bwMode="auto">
              <a:xfrm>
                <a:off x="864" y="1584"/>
                <a:ext cx="393" cy="4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3835" name="Text Box 43"/>
              <p:cNvSpPr txBox="1">
                <a:spLocks noChangeArrowheads="1"/>
              </p:cNvSpPr>
              <p:nvPr/>
            </p:nvSpPr>
            <p:spPr bwMode="auto">
              <a:xfrm>
                <a:off x="903" y="1627"/>
                <a:ext cx="3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bg1"/>
                    </a:solidFill>
                    <a:latin typeface="Arial" charset="0"/>
                  </a:rPr>
                  <a:t>C</a:t>
                </a:r>
                <a:endParaRPr lang="en-US"/>
              </a:p>
            </p:txBody>
          </p:sp>
        </p:grpSp>
      </p:grpSp>
      <p:grpSp>
        <p:nvGrpSpPr>
          <p:cNvPr id="33998" name="Group 206"/>
          <p:cNvGrpSpPr>
            <a:grpSpLocks/>
          </p:cNvGrpSpPr>
          <p:nvPr/>
        </p:nvGrpSpPr>
        <p:grpSpPr bwMode="auto">
          <a:xfrm>
            <a:off x="1447800" y="3886200"/>
            <a:ext cx="2667000" cy="685800"/>
            <a:chOff x="864" y="2256"/>
            <a:chExt cx="1680" cy="432"/>
          </a:xfrm>
        </p:grpSpPr>
        <p:grpSp>
          <p:nvGrpSpPr>
            <p:cNvPr id="33999" name="Group 207"/>
            <p:cNvGrpSpPr>
              <a:grpSpLocks/>
            </p:cNvGrpSpPr>
            <p:nvPr/>
          </p:nvGrpSpPr>
          <p:grpSpPr bwMode="auto">
            <a:xfrm>
              <a:off x="1632" y="2256"/>
              <a:ext cx="912" cy="432"/>
              <a:chOff x="1632" y="2256"/>
              <a:chExt cx="912" cy="432"/>
            </a:xfrm>
          </p:grpSpPr>
          <p:grpSp>
            <p:nvGrpSpPr>
              <p:cNvPr id="34000" name="Group 208"/>
              <p:cNvGrpSpPr>
                <a:grpSpLocks/>
              </p:cNvGrpSpPr>
              <p:nvPr/>
            </p:nvGrpSpPr>
            <p:grpSpPr bwMode="auto">
              <a:xfrm>
                <a:off x="2016" y="2256"/>
                <a:ext cx="528" cy="432"/>
                <a:chOff x="2256" y="1728"/>
                <a:chExt cx="528" cy="432"/>
              </a:xfrm>
            </p:grpSpPr>
            <p:sp>
              <p:nvSpPr>
                <p:cNvPr id="34001" name="Oval 209"/>
                <p:cNvSpPr>
                  <a:spLocks noChangeArrowheads="1"/>
                </p:cNvSpPr>
                <p:nvPr/>
              </p:nvSpPr>
              <p:spPr bwMode="auto">
                <a:xfrm>
                  <a:off x="2256" y="1728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4002" name="Text Box 210"/>
                <p:cNvSpPr txBox="1">
                  <a:spLocks noChangeArrowheads="1"/>
                </p:cNvSpPr>
                <p:nvPr/>
              </p:nvSpPr>
              <p:spPr bwMode="auto">
                <a:xfrm>
                  <a:off x="2304" y="1776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  <p:grpSp>
            <p:nvGrpSpPr>
              <p:cNvPr id="34003" name="Group 211"/>
              <p:cNvGrpSpPr>
                <a:grpSpLocks/>
              </p:cNvGrpSpPr>
              <p:nvPr/>
            </p:nvGrpSpPr>
            <p:grpSpPr bwMode="auto">
              <a:xfrm>
                <a:off x="1632" y="2256"/>
                <a:ext cx="528" cy="432"/>
                <a:chOff x="1152" y="3504"/>
                <a:chExt cx="528" cy="432"/>
              </a:xfrm>
            </p:grpSpPr>
            <p:sp>
              <p:nvSpPr>
                <p:cNvPr id="34004" name="Oval 212"/>
                <p:cNvSpPr>
                  <a:spLocks noChangeArrowheads="1"/>
                </p:cNvSpPr>
                <p:nvPr/>
              </p:nvSpPr>
              <p:spPr bwMode="auto">
                <a:xfrm>
                  <a:off x="1152" y="3504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4005" name="Text Box 213"/>
                <p:cNvSpPr txBox="1">
                  <a:spLocks noChangeArrowheads="1"/>
                </p:cNvSpPr>
                <p:nvPr/>
              </p:nvSpPr>
              <p:spPr bwMode="auto">
                <a:xfrm>
                  <a:off x="1200" y="3552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</p:grpSp>
        <p:grpSp>
          <p:nvGrpSpPr>
            <p:cNvPr id="34006" name="Group 214"/>
            <p:cNvGrpSpPr>
              <a:grpSpLocks/>
            </p:cNvGrpSpPr>
            <p:nvPr/>
          </p:nvGrpSpPr>
          <p:grpSpPr bwMode="auto">
            <a:xfrm>
              <a:off x="864" y="2256"/>
              <a:ext cx="432" cy="432"/>
              <a:chOff x="864" y="1584"/>
              <a:chExt cx="432" cy="432"/>
            </a:xfrm>
          </p:grpSpPr>
          <p:sp>
            <p:nvSpPr>
              <p:cNvPr id="34007" name="Oval 215"/>
              <p:cNvSpPr>
                <a:spLocks noChangeArrowheads="1"/>
              </p:cNvSpPr>
              <p:nvPr/>
            </p:nvSpPr>
            <p:spPr bwMode="auto">
              <a:xfrm>
                <a:off x="864" y="1584"/>
                <a:ext cx="393" cy="4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008" name="Text Box 216"/>
              <p:cNvSpPr txBox="1">
                <a:spLocks noChangeArrowheads="1"/>
              </p:cNvSpPr>
              <p:nvPr/>
            </p:nvSpPr>
            <p:spPr bwMode="auto">
              <a:xfrm>
                <a:off x="903" y="1627"/>
                <a:ext cx="3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bg1"/>
                    </a:solidFill>
                    <a:latin typeface="Arial" charset="0"/>
                  </a:rPr>
                  <a:t>C</a:t>
                </a:r>
                <a:endParaRPr lang="en-US"/>
              </a:p>
            </p:txBody>
          </p:sp>
        </p:grpSp>
      </p:grpSp>
      <p:grpSp>
        <p:nvGrpSpPr>
          <p:cNvPr id="34076" name="Group 284"/>
          <p:cNvGrpSpPr>
            <a:grpSpLocks/>
          </p:cNvGrpSpPr>
          <p:nvPr/>
        </p:nvGrpSpPr>
        <p:grpSpPr bwMode="auto">
          <a:xfrm>
            <a:off x="1600200" y="4038600"/>
            <a:ext cx="2590800" cy="685800"/>
            <a:chOff x="1008" y="2544"/>
            <a:chExt cx="1632" cy="432"/>
          </a:xfrm>
        </p:grpSpPr>
        <p:grpSp>
          <p:nvGrpSpPr>
            <p:cNvPr id="34010" name="Group 218"/>
            <p:cNvGrpSpPr>
              <a:grpSpLocks/>
            </p:cNvGrpSpPr>
            <p:nvPr/>
          </p:nvGrpSpPr>
          <p:grpSpPr bwMode="auto">
            <a:xfrm rot="-564157">
              <a:off x="1728" y="2544"/>
              <a:ext cx="912" cy="432"/>
              <a:chOff x="1632" y="2256"/>
              <a:chExt cx="912" cy="432"/>
            </a:xfrm>
          </p:grpSpPr>
          <p:grpSp>
            <p:nvGrpSpPr>
              <p:cNvPr id="34011" name="Group 219"/>
              <p:cNvGrpSpPr>
                <a:grpSpLocks/>
              </p:cNvGrpSpPr>
              <p:nvPr/>
            </p:nvGrpSpPr>
            <p:grpSpPr bwMode="auto">
              <a:xfrm>
                <a:off x="2016" y="2256"/>
                <a:ext cx="528" cy="432"/>
                <a:chOff x="2256" y="1728"/>
                <a:chExt cx="528" cy="432"/>
              </a:xfrm>
            </p:grpSpPr>
            <p:sp>
              <p:nvSpPr>
                <p:cNvPr id="34012" name="Oval 220"/>
                <p:cNvSpPr>
                  <a:spLocks noChangeArrowheads="1"/>
                </p:cNvSpPr>
                <p:nvPr/>
              </p:nvSpPr>
              <p:spPr bwMode="auto">
                <a:xfrm>
                  <a:off x="2256" y="1728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4013" name="Text Box 221"/>
                <p:cNvSpPr txBox="1">
                  <a:spLocks noChangeArrowheads="1"/>
                </p:cNvSpPr>
                <p:nvPr/>
              </p:nvSpPr>
              <p:spPr bwMode="auto">
                <a:xfrm>
                  <a:off x="2304" y="1776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  <p:grpSp>
            <p:nvGrpSpPr>
              <p:cNvPr id="34014" name="Group 222"/>
              <p:cNvGrpSpPr>
                <a:grpSpLocks/>
              </p:cNvGrpSpPr>
              <p:nvPr/>
            </p:nvGrpSpPr>
            <p:grpSpPr bwMode="auto">
              <a:xfrm>
                <a:off x="1632" y="2256"/>
                <a:ext cx="528" cy="432"/>
                <a:chOff x="1152" y="3504"/>
                <a:chExt cx="528" cy="432"/>
              </a:xfrm>
            </p:grpSpPr>
            <p:sp>
              <p:nvSpPr>
                <p:cNvPr id="34015" name="Oval 223"/>
                <p:cNvSpPr>
                  <a:spLocks noChangeArrowheads="1"/>
                </p:cNvSpPr>
                <p:nvPr/>
              </p:nvSpPr>
              <p:spPr bwMode="auto">
                <a:xfrm>
                  <a:off x="1152" y="3504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4016" name="Text Box 224"/>
                <p:cNvSpPr txBox="1">
                  <a:spLocks noChangeArrowheads="1"/>
                </p:cNvSpPr>
                <p:nvPr/>
              </p:nvSpPr>
              <p:spPr bwMode="auto">
                <a:xfrm>
                  <a:off x="1200" y="3552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</p:grpSp>
        <p:grpSp>
          <p:nvGrpSpPr>
            <p:cNvPr id="34017" name="Group 225"/>
            <p:cNvGrpSpPr>
              <a:grpSpLocks/>
            </p:cNvGrpSpPr>
            <p:nvPr/>
          </p:nvGrpSpPr>
          <p:grpSpPr bwMode="auto">
            <a:xfrm>
              <a:off x="1008" y="2544"/>
              <a:ext cx="432" cy="432"/>
              <a:chOff x="864" y="1584"/>
              <a:chExt cx="432" cy="432"/>
            </a:xfrm>
          </p:grpSpPr>
          <p:sp>
            <p:nvSpPr>
              <p:cNvPr id="34018" name="Oval 226"/>
              <p:cNvSpPr>
                <a:spLocks noChangeArrowheads="1"/>
              </p:cNvSpPr>
              <p:nvPr/>
            </p:nvSpPr>
            <p:spPr bwMode="auto">
              <a:xfrm>
                <a:off x="864" y="1584"/>
                <a:ext cx="393" cy="4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019" name="Text Box 227"/>
              <p:cNvSpPr txBox="1">
                <a:spLocks noChangeArrowheads="1"/>
              </p:cNvSpPr>
              <p:nvPr/>
            </p:nvSpPr>
            <p:spPr bwMode="auto">
              <a:xfrm>
                <a:off x="903" y="1627"/>
                <a:ext cx="3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bg1"/>
                    </a:solidFill>
                    <a:latin typeface="Arial" charset="0"/>
                  </a:rPr>
                  <a:t>C</a:t>
                </a:r>
                <a:endParaRPr lang="en-US"/>
              </a:p>
            </p:txBody>
          </p:sp>
        </p:grpSp>
      </p:grpSp>
      <p:grpSp>
        <p:nvGrpSpPr>
          <p:cNvPr id="34088" name="Group 296"/>
          <p:cNvGrpSpPr>
            <a:grpSpLocks/>
          </p:cNvGrpSpPr>
          <p:nvPr/>
        </p:nvGrpSpPr>
        <p:grpSpPr bwMode="auto">
          <a:xfrm>
            <a:off x="1828800" y="4267200"/>
            <a:ext cx="2590800" cy="685800"/>
            <a:chOff x="1152" y="2688"/>
            <a:chExt cx="1632" cy="432"/>
          </a:xfrm>
        </p:grpSpPr>
        <p:grpSp>
          <p:nvGrpSpPr>
            <p:cNvPr id="34078" name="Group 286"/>
            <p:cNvGrpSpPr>
              <a:grpSpLocks/>
            </p:cNvGrpSpPr>
            <p:nvPr/>
          </p:nvGrpSpPr>
          <p:grpSpPr bwMode="auto">
            <a:xfrm rot="-1191497">
              <a:off x="1872" y="2688"/>
              <a:ext cx="912" cy="432"/>
              <a:chOff x="1632" y="2256"/>
              <a:chExt cx="912" cy="432"/>
            </a:xfrm>
          </p:grpSpPr>
          <p:grpSp>
            <p:nvGrpSpPr>
              <p:cNvPr id="34079" name="Group 287"/>
              <p:cNvGrpSpPr>
                <a:grpSpLocks/>
              </p:cNvGrpSpPr>
              <p:nvPr/>
            </p:nvGrpSpPr>
            <p:grpSpPr bwMode="auto">
              <a:xfrm>
                <a:off x="2016" y="2256"/>
                <a:ext cx="528" cy="432"/>
                <a:chOff x="2256" y="1728"/>
                <a:chExt cx="528" cy="432"/>
              </a:xfrm>
            </p:grpSpPr>
            <p:sp>
              <p:nvSpPr>
                <p:cNvPr id="34080" name="Oval 288"/>
                <p:cNvSpPr>
                  <a:spLocks noChangeArrowheads="1"/>
                </p:cNvSpPr>
                <p:nvPr/>
              </p:nvSpPr>
              <p:spPr bwMode="auto">
                <a:xfrm>
                  <a:off x="2256" y="1728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4081" name="Text Box 289"/>
                <p:cNvSpPr txBox="1">
                  <a:spLocks noChangeArrowheads="1"/>
                </p:cNvSpPr>
                <p:nvPr/>
              </p:nvSpPr>
              <p:spPr bwMode="auto">
                <a:xfrm>
                  <a:off x="2304" y="1776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  <p:grpSp>
            <p:nvGrpSpPr>
              <p:cNvPr id="34082" name="Group 290"/>
              <p:cNvGrpSpPr>
                <a:grpSpLocks/>
              </p:cNvGrpSpPr>
              <p:nvPr/>
            </p:nvGrpSpPr>
            <p:grpSpPr bwMode="auto">
              <a:xfrm>
                <a:off x="1632" y="2256"/>
                <a:ext cx="528" cy="432"/>
                <a:chOff x="1152" y="3504"/>
                <a:chExt cx="528" cy="432"/>
              </a:xfrm>
            </p:grpSpPr>
            <p:sp>
              <p:nvSpPr>
                <p:cNvPr id="34083" name="Oval 291"/>
                <p:cNvSpPr>
                  <a:spLocks noChangeArrowheads="1"/>
                </p:cNvSpPr>
                <p:nvPr/>
              </p:nvSpPr>
              <p:spPr bwMode="auto">
                <a:xfrm>
                  <a:off x="1152" y="3504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4084" name="Text Box 292"/>
                <p:cNvSpPr txBox="1">
                  <a:spLocks noChangeArrowheads="1"/>
                </p:cNvSpPr>
                <p:nvPr/>
              </p:nvSpPr>
              <p:spPr bwMode="auto">
                <a:xfrm>
                  <a:off x="1200" y="3552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</p:grpSp>
        <p:grpSp>
          <p:nvGrpSpPr>
            <p:cNvPr id="34085" name="Group 293"/>
            <p:cNvGrpSpPr>
              <a:grpSpLocks/>
            </p:cNvGrpSpPr>
            <p:nvPr/>
          </p:nvGrpSpPr>
          <p:grpSpPr bwMode="auto">
            <a:xfrm>
              <a:off x="1152" y="2688"/>
              <a:ext cx="432" cy="432"/>
              <a:chOff x="864" y="1584"/>
              <a:chExt cx="432" cy="432"/>
            </a:xfrm>
          </p:grpSpPr>
          <p:sp>
            <p:nvSpPr>
              <p:cNvPr id="34086" name="Oval 294"/>
              <p:cNvSpPr>
                <a:spLocks noChangeArrowheads="1"/>
              </p:cNvSpPr>
              <p:nvPr/>
            </p:nvSpPr>
            <p:spPr bwMode="auto">
              <a:xfrm>
                <a:off x="864" y="1584"/>
                <a:ext cx="393" cy="4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087" name="Text Box 295"/>
              <p:cNvSpPr txBox="1">
                <a:spLocks noChangeArrowheads="1"/>
              </p:cNvSpPr>
              <p:nvPr/>
            </p:nvSpPr>
            <p:spPr bwMode="auto">
              <a:xfrm>
                <a:off x="903" y="1627"/>
                <a:ext cx="3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bg1"/>
                    </a:solidFill>
                    <a:latin typeface="Arial" charset="0"/>
                  </a:rPr>
                  <a:t>C</a:t>
                </a:r>
                <a:endParaRPr lang="en-US"/>
              </a:p>
            </p:txBody>
          </p:sp>
        </p:grpSp>
      </p:grpSp>
      <p:grpSp>
        <p:nvGrpSpPr>
          <p:cNvPr id="34100" name="Group 308"/>
          <p:cNvGrpSpPr>
            <a:grpSpLocks/>
          </p:cNvGrpSpPr>
          <p:nvPr/>
        </p:nvGrpSpPr>
        <p:grpSpPr bwMode="auto">
          <a:xfrm>
            <a:off x="2209800" y="4267200"/>
            <a:ext cx="2362200" cy="838200"/>
            <a:chOff x="1392" y="2688"/>
            <a:chExt cx="1488" cy="528"/>
          </a:xfrm>
        </p:grpSpPr>
        <p:grpSp>
          <p:nvGrpSpPr>
            <p:cNvPr id="34090" name="Group 298"/>
            <p:cNvGrpSpPr>
              <a:grpSpLocks/>
            </p:cNvGrpSpPr>
            <p:nvPr/>
          </p:nvGrpSpPr>
          <p:grpSpPr bwMode="auto">
            <a:xfrm rot="-1191497">
              <a:off x="1968" y="2784"/>
              <a:ext cx="912" cy="432"/>
              <a:chOff x="1632" y="2256"/>
              <a:chExt cx="912" cy="432"/>
            </a:xfrm>
          </p:grpSpPr>
          <p:grpSp>
            <p:nvGrpSpPr>
              <p:cNvPr id="34091" name="Group 299"/>
              <p:cNvGrpSpPr>
                <a:grpSpLocks/>
              </p:cNvGrpSpPr>
              <p:nvPr/>
            </p:nvGrpSpPr>
            <p:grpSpPr bwMode="auto">
              <a:xfrm>
                <a:off x="2016" y="2256"/>
                <a:ext cx="528" cy="432"/>
                <a:chOff x="2256" y="1728"/>
                <a:chExt cx="528" cy="432"/>
              </a:xfrm>
            </p:grpSpPr>
            <p:sp>
              <p:nvSpPr>
                <p:cNvPr id="34092" name="Oval 300"/>
                <p:cNvSpPr>
                  <a:spLocks noChangeArrowheads="1"/>
                </p:cNvSpPr>
                <p:nvPr/>
              </p:nvSpPr>
              <p:spPr bwMode="auto">
                <a:xfrm>
                  <a:off x="2256" y="1728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4093" name="Text Box 301"/>
                <p:cNvSpPr txBox="1">
                  <a:spLocks noChangeArrowheads="1"/>
                </p:cNvSpPr>
                <p:nvPr/>
              </p:nvSpPr>
              <p:spPr bwMode="auto">
                <a:xfrm>
                  <a:off x="2304" y="1776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  <p:grpSp>
            <p:nvGrpSpPr>
              <p:cNvPr id="34094" name="Group 302"/>
              <p:cNvGrpSpPr>
                <a:grpSpLocks/>
              </p:cNvGrpSpPr>
              <p:nvPr/>
            </p:nvGrpSpPr>
            <p:grpSpPr bwMode="auto">
              <a:xfrm>
                <a:off x="1632" y="2256"/>
                <a:ext cx="528" cy="432"/>
                <a:chOff x="1152" y="3504"/>
                <a:chExt cx="528" cy="432"/>
              </a:xfrm>
            </p:grpSpPr>
            <p:sp>
              <p:nvSpPr>
                <p:cNvPr id="34095" name="Oval 303"/>
                <p:cNvSpPr>
                  <a:spLocks noChangeArrowheads="1"/>
                </p:cNvSpPr>
                <p:nvPr/>
              </p:nvSpPr>
              <p:spPr bwMode="auto">
                <a:xfrm>
                  <a:off x="1152" y="3504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4096" name="Text Box 304"/>
                <p:cNvSpPr txBox="1">
                  <a:spLocks noChangeArrowheads="1"/>
                </p:cNvSpPr>
                <p:nvPr/>
              </p:nvSpPr>
              <p:spPr bwMode="auto">
                <a:xfrm>
                  <a:off x="1200" y="3552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</p:grpSp>
        <p:grpSp>
          <p:nvGrpSpPr>
            <p:cNvPr id="34097" name="Group 305"/>
            <p:cNvGrpSpPr>
              <a:grpSpLocks/>
            </p:cNvGrpSpPr>
            <p:nvPr/>
          </p:nvGrpSpPr>
          <p:grpSpPr bwMode="auto">
            <a:xfrm>
              <a:off x="1392" y="2688"/>
              <a:ext cx="432" cy="432"/>
              <a:chOff x="864" y="1584"/>
              <a:chExt cx="432" cy="432"/>
            </a:xfrm>
          </p:grpSpPr>
          <p:sp>
            <p:nvSpPr>
              <p:cNvPr id="34098" name="Oval 306"/>
              <p:cNvSpPr>
                <a:spLocks noChangeArrowheads="1"/>
              </p:cNvSpPr>
              <p:nvPr/>
            </p:nvSpPr>
            <p:spPr bwMode="auto">
              <a:xfrm>
                <a:off x="864" y="1584"/>
                <a:ext cx="393" cy="4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099" name="Text Box 307"/>
              <p:cNvSpPr txBox="1">
                <a:spLocks noChangeArrowheads="1"/>
              </p:cNvSpPr>
              <p:nvPr/>
            </p:nvSpPr>
            <p:spPr bwMode="auto">
              <a:xfrm>
                <a:off x="903" y="1627"/>
                <a:ext cx="3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bg1"/>
                    </a:solidFill>
                    <a:latin typeface="Arial" charset="0"/>
                  </a:rPr>
                  <a:t>C</a:t>
                </a:r>
                <a:endParaRPr lang="en-US"/>
              </a:p>
            </p:txBody>
          </p:sp>
        </p:grpSp>
      </p:grpSp>
      <p:grpSp>
        <p:nvGrpSpPr>
          <p:cNvPr id="34112" name="Group 320"/>
          <p:cNvGrpSpPr>
            <a:grpSpLocks/>
          </p:cNvGrpSpPr>
          <p:nvPr/>
        </p:nvGrpSpPr>
        <p:grpSpPr bwMode="auto">
          <a:xfrm>
            <a:off x="2667000" y="4343400"/>
            <a:ext cx="2209800" cy="914400"/>
            <a:chOff x="1680" y="2736"/>
            <a:chExt cx="1392" cy="576"/>
          </a:xfrm>
        </p:grpSpPr>
        <p:grpSp>
          <p:nvGrpSpPr>
            <p:cNvPr id="34102" name="Group 310"/>
            <p:cNvGrpSpPr>
              <a:grpSpLocks/>
            </p:cNvGrpSpPr>
            <p:nvPr/>
          </p:nvGrpSpPr>
          <p:grpSpPr bwMode="auto">
            <a:xfrm rot="-1964756">
              <a:off x="2160" y="2880"/>
              <a:ext cx="912" cy="432"/>
              <a:chOff x="1632" y="2256"/>
              <a:chExt cx="912" cy="432"/>
            </a:xfrm>
          </p:grpSpPr>
          <p:grpSp>
            <p:nvGrpSpPr>
              <p:cNvPr id="34103" name="Group 311"/>
              <p:cNvGrpSpPr>
                <a:grpSpLocks/>
              </p:cNvGrpSpPr>
              <p:nvPr/>
            </p:nvGrpSpPr>
            <p:grpSpPr bwMode="auto">
              <a:xfrm>
                <a:off x="2016" y="2256"/>
                <a:ext cx="528" cy="432"/>
                <a:chOff x="2256" y="1728"/>
                <a:chExt cx="528" cy="432"/>
              </a:xfrm>
            </p:grpSpPr>
            <p:sp>
              <p:nvSpPr>
                <p:cNvPr id="34104" name="Oval 312"/>
                <p:cNvSpPr>
                  <a:spLocks noChangeArrowheads="1"/>
                </p:cNvSpPr>
                <p:nvPr/>
              </p:nvSpPr>
              <p:spPr bwMode="auto">
                <a:xfrm>
                  <a:off x="2256" y="1728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4105" name="Text Box 313"/>
                <p:cNvSpPr txBox="1">
                  <a:spLocks noChangeArrowheads="1"/>
                </p:cNvSpPr>
                <p:nvPr/>
              </p:nvSpPr>
              <p:spPr bwMode="auto">
                <a:xfrm>
                  <a:off x="2304" y="1776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  <p:grpSp>
            <p:nvGrpSpPr>
              <p:cNvPr id="34106" name="Group 314"/>
              <p:cNvGrpSpPr>
                <a:grpSpLocks/>
              </p:cNvGrpSpPr>
              <p:nvPr/>
            </p:nvGrpSpPr>
            <p:grpSpPr bwMode="auto">
              <a:xfrm>
                <a:off x="1632" y="2256"/>
                <a:ext cx="528" cy="432"/>
                <a:chOff x="1152" y="3504"/>
                <a:chExt cx="528" cy="432"/>
              </a:xfrm>
            </p:grpSpPr>
            <p:sp>
              <p:nvSpPr>
                <p:cNvPr id="34107" name="Oval 315"/>
                <p:cNvSpPr>
                  <a:spLocks noChangeArrowheads="1"/>
                </p:cNvSpPr>
                <p:nvPr/>
              </p:nvSpPr>
              <p:spPr bwMode="auto">
                <a:xfrm>
                  <a:off x="1152" y="3504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4108" name="Text Box 316"/>
                <p:cNvSpPr txBox="1">
                  <a:spLocks noChangeArrowheads="1"/>
                </p:cNvSpPr>
                <p:nvPr/>
              </p:nvSpPr>
              <p:spPr bwMode="auto">
                <a:xfrm>
                  <a:off x="1200" y="3552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</p:grpSp>
        <p:grpSp>
          <p:nvGrpSpPr>
            <p:cNvPr id="34109" name="Group 317"/>
            <p:cNvGrpSpPr>
              <a:grpSpLocks/>
            </p:cNvGrpSpPr>
            <p:nvPr/>
          </p:nvGrpSpPr>
          <p:grpSpPr bwMode="auto">
            <a:xfrm>
              <a:off x="1680" y="2736"/>
              <a:ext cx="432" cy="432"/>
              <a:chOff x="864" y="1584"/>
              <a:chExt cx="432" cy="432"/>
            </a:xfrm>
          </p:grpSpPr>
          <p:sp>
            <p:nvSpPr>
              <p:cNvPr id="34110" name="Oval 318"/>
              <p:cNvSpPr>
                <a:spLocks noChangeArrowheads="1"/>
              </p:cNvSpPr>
              <p:nvPr/>
            </p:nvSpPr>
            <p:spPr bwMode="auto">
              <a:xfrm>
                <a:off x="864" y="1584"/>
                <a:ext cx="393" cy="4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11" name="Text Box 319"/>
              <p:cNvSpPr txBox="1">
                <a:spLocks noChangeArrowheads="1"/>
              </p:cNvSpPr>
              <p:nvPr/>
            </p:nvSpPr>
            <p:spPr bwMode="auto">
              <a:xfrm>
                <a:off x="903" y="1627"/>
                <a:ext cx="3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bg1"/>
                    </a:solidFill>
                    <a:latin typeface="Arial" charset="0"/>
                  </a:rPr>
                  <a:t>C</a:t>
                </a:r>
                <a:endParaRPr lang="en-US"/>
              </a:p>
            </p:txBody>
          </p:sp>
        </p:grpSp>
      </p:grpSp>
      <p:grpSp>
        <p:nvGrpSpPr>
          <p:cNvPr id="34124" name="Group 332"/>
          <p:cNvGrpSpPr>
            <a:grpSpLocks/>
          </p:cNvGrpSpPr>
          <p:nvPr/>
        </p:nvGrpSpPr>
        <p:grpSpPr bwMode="auto">
          <a:xfrm>
            <a:off x="3200400" y="4267200"/>
            <a:ext cx="1905000" cy="1066800"/>
            <a:chOff x="2016" y="2688"/>
            <a:chExt cx="1200" cy="672"/>
          </a:xfrm>
        </p:grpSpPr>
        <p:grpSp>
          <p:nvGrpSpPr>
            <p:cNvPr id="34114" name="Group 322"/>
            <p:cNvGrpSpPr>
              <a:grpSpLocks/>
            </p:cNvGrpSpPr>
            <p:nvPr/>
          </p:nvGrpSpPr>
          <p:grpSpPr bwMode="auto">
            <a:xfrm rot="-1964756">
              <a:off x="2304" y="2928"/>
              <a:ext cx="912" cy="432"/>
              <a:chOff x="1632" y="2256"/>
              <a:chExt cx="912" cy="432"/>
            </a:xfrm>
          </p:grpSpPr>
          <p:grpSp>
            <p:nvGrpSpPr>
              <p:cNvPr id="34115" name="Group 323"/>
              <p:cNvGrpSpPr>
                <a:grpSpLocks/>
              </p:cNvGrpSpPr>
              <p:nvPr/>
            </p:nvGrpSpPr>
            <p:grpSpPr bwMode="auto">
              <a:xfrm>
                <a:off x="2016" y="2256"/>
                <a:ext cx="528" cy="432"/>
                <a:chOff x="2256" y="1728"/>
                <a:chExt cx="528" cy="432"/>
              </a:xfrm>
            </p:grpSpPr>
            <p:sp>
              <p:nvSpPr>
                <p:cNvPr id="34116" name="Oval 324"/>
                <p:cNvSpPr>
                  <a:spLocks noChangeArrowheads="1"/>
                </p:cNvSpPr>
                <p:nvPr/>
              </p:nvSpPr>
              <p:spPr bwMode="auto">
                <a:xfrm>
                  <a:off x="2256" y="1728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4117" name="Text Box 325"/>
                <p:cNvSpPr txBox="1">
                  <a:spLocks noChangeArrowheads="1"/>
                </p:cNvSpPr>
                <p:nvPr/>
              </p:nvSpPr>
              <p:spPr bwMode="auto">
                <a:xfrm>
                  <a:off x="2304" y="1776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  <p:grpSp>
            <p:nvGrpSpPr>
              <p:cNvPr id="34118" name="Group 326"/>
              <p:cNvGrpSpPr>
                <a:grpSpLocks/>
              </p:cNvGrpSpPr>
              <p:nvPr/>
            </p:nvGrpSpPr>
            <p:grpSpPr bwMode="auto">
              <a:xfrm>
                <a:off x="1632" y="2256"/>
                <a:ext cx="528" cy="432"/>
                <a:chOff x="1152" y="3504"/>
                <a:chExt cx="528" cy="432"/>
              </a:xfrm>
            </p:grpSpPr>
            <p:sp>
              <p:nvSpPr>
                <p:cNvPr id="34119" name="Oval 327"/>
                <p:cNvSpPr>
                  <a:spLocks noChangeArrowheads="1"/>
                </p:cNvSpPr>
                <p:nvPr/>
              </p:nvSpPr>
              <p:spPr bwMode="auto">
                <a:xfrm>
                  <a:off x="1152" y="3504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4120" name="Text Box 328"/>
                <p:cNvSpPr txBox="1">
                  <a:spLocks noChangeArrowheads="1"/>
                </p:cNvSpPr>
                <p:nvPr/>
              </p:nvSpPr>
              <p:spPr bwMode="auto">
                <a:xfrm>
                  <a:off x="1200" y="3552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</p:grpSp>
        <p:grpSp>
          <p:nvGrpSpPr>
            <p:cNvPr id="34121" name="Group 329"/>
            <p:cNvGrpSpPr>
              <a:grpSpLocks/>
            </p:cNvGrpSpPr>
            <p:nvPr/>
          </p:nvGrpSpPr>
          <p:grpSpPr bwMode="auto">
            <a:xfrm>
              <a:off x="2016" y="2688"/>
              <a:ext cx="432" cy="432"/>
              <a:chOff x="864" y="1584"/>
              <a:chExt cx="432" cy="432"/>
            </a:xfrm>
          </p:grpSpPr>
          <p:sp>
            <p:nvSpPr>
              <p:cNvPr id="34122" name="Oval 330"/>
              <p:cNvSpPr>
                <a:spLocks noChangeArrowheads="1"/>
              </p:cNvSpPr>
              <p:nvPr/>
            </p:nvSpPr>
            <p:spPr bwMode="auto">
              <a:xfrm>
                <a:off x="864" y="1584"/>
                <a:ext cx="393" cy="4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23" name="Text Box 331"/>
              <p:cNvSpPr txBox="1">
                <a:spLocks noChangeArrowheads="1"/>
              </p:cNvSpPr>
              <p:nvPr/>
            </p:nvSpPr>
            <p:spPr bwMode="auto">
              <a:xfrm>
                <a:off x="903" y="1627"/>
                <a:ext cx="3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bg1"/>
                    </a:solidFill>
                    <a:latin typeface="Arial" charset="0"/>
                  </a:rPr>
                  <a:t>C</a:t>
                </a:r>
                <a:endParaRPr lang="en-US"/>
              </a:p>
            </p:txBody>
          </p:sp>
        </p:grpSp>
      </p:grpSp>
      <p:grpSp>
        <p:nvGrpSpPr>
          <p:cNvPr id="34136" name="Group 344"/>
          <p:cNvGrpSpPr>
            <a:grpSpLocks/>
          </p:cNvGrpSpPr>
          <p:nvPr/>
        </p:nvGrpSpPr>
        <p:grpSpPr bwMode="auto">
          <a:xfrm>
            <a:off x="3886200" y="4343400"/>
            <a:ext cx="1524000" cy="1143000"/>
            <a:chOff x="2448" y="2736"/>
            <a:chExt cx="960" cy="720"/>
          </a:xfrm>
        </p:grpSpPr>
        <p:grpSp>
          <p:nvGrpSpPr>
            <p:cNvPr id="34126" name="Group 334"/>
            <p:cNvGrpSpPr>
              <a:grpSpLocks/>
            </p:cNvGrpSpPr>
            <p:nvPr/>
          </p:nvGrpSpPr>
          <p:grpSpPr bwMode="auto">
            <a:xfrm rot="-1964756">
              <a:off x="2496" y="3024"/>
              <a:ext cx="912" cy="432"/>
              <a:chOff x="1632" y="2256"/>
              <a:chExt cx="912" cy="432"/>
            </a:xfrm>
          </p:grpSpPr>
          <p:grpSp>
            <p:nvGrpSpPr>
              <p:cNvPr id="34127" name="Group 335"/>
              <p:cNvGrpSpPr>
                <a:grpSpLocks/>
              </p:cNvGrpSpPr>
              <p:nvPr/>
            </p:nvGrpSpPr>
            <p:grpSpPr bwMode="auto">
              <a:xfrm>
                <a:off x="2016" y="2256"/>
                <a:ext cx="528" cy="432"/>
                <a:chOff x="2256" y="1728"/>
                <a:chExt cx="528" cy="432"/>
              </a:xfrm>
            </p:grpSpPr>
            <p:sp>
              <p:nvSpPr>
                <p:cNvPr id="34128" name="Oval 336"/>
                <p:cNvSpPr>
                  <a:spLocks noChangeArrowheads="1"/>
                </p:cNvSpPr>
                <p:nvPr/>
              </p:nvSpPr>
              <p:spPr bwMode="auto">
                <a:xfrm>
                  <a:off x="2256" y="1728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4129" name="Text Box 337"/>
                <p:cNvSpPr txBox="1">
                  <a:spLocks noChangeArrowheads="1"/>
                </p:cNvSpPr>
                <p:nvPr/>
              </p:nvSpPr>
              <p:spPr bwMode="auto">
                <a:xfrm>
                  <a:off x="2304" y="1776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  <p:grpSp>
            <p:nvGrpSpPr>
              <p:cNvPr id="34130" name="Group 338"/>
              <p:cNvGrpSpPr>
                <a:grpSpLocks/>
              </p:cNvGrpSpPr>
              <p:nvPr/>
            </p:nvGrpSpPr>
            <p:grpSpPr bwMode="auto">
              <a:xfrm>
                <a:off x="1632" y="2256"/>
                <a:ext cx="528" cy="432"/>
                <a:chOff x="1152" y="3504"/>
                <a:chExt cx="528" cy="432"/>
              </a:xfrm>
            </p:grpSpPr>
            <p:sp>
              <p:nvSpPr>
                <p:cNvPr id="34131" name="Oval 339"/>
                <p:cNvSpPr>
                  <a:spLocks noChangeArrowheads="1"/>
                </p:cNvSpPr>
                <p:nvPr/>
              </p:nvSpPr>
              <p:spPr bwMode="auto">
                <a:xfrm>
                  <a:off x="1152" y="3504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4132" name="Text Box 340"/>
                <p:cNvSpPr txBox="1">
                  <a:spLocks noChangeArrowheads="1"/>
                </p:cNvSpPr>
                <p:nvPr/>
              </p:nvSpPr>
              <p:spPr bwMode="auto">
                <a:xfrm>
                  <a:off x="1200" y="3552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</p:grpSp>
        <p:grpSp>
          <p:nvGrpSpPr>
            <p:cNvPr id="34133" name="Group 341"/>
            <p:cNvGrpSpPr>
              <a:grpSpLocks/>
            </p:cNvGrpSpPr>
            <p:nvPr/>
          </p:nvGrpSpPr>
          <p:grpSpPr bwMode="auto">
            <a:xfrm>
              <a:off x="2448" y="2736"/>
              <a:ext cx="432" cy="432"/>
              <a:chOff x="864" y="1584"/>
              <a:chExt cx="432" cy="432"/>
            </a:xfrm>
          </p:grpSpPr>
          <p:sp>
            <p:nvSpPr>
              <p:cNvPr id="34134" name="Oval 342"/>
              <p:cNvSpPr>
                <a:spLocks noChangeArrowheads="1"/>
              </p:cNvSpPr>
              <p:nvPr/>
            </p:nvSpPr>
            <p:spPr bwMode="auto">
              <a:xfrm>
                <a:off x="864" y="1584"/>
                <a:ext cx="393" cy="4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35" name="Text Box 343"/>
              <p:cNvSpPr txBox="1">
                <a:spLocks noChangeArrowheads="1"/>
              </p:cNvSpPr>
              <p:nvPr/>
            </p:nvSpPr>
            <p:spPr bwMode="auto">
              <a:xfrm>
                <a:off x="903" y="1627"/>
                <a:ext cx="3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bg1"/>
                    </a:solidFill>
                    <a:latin typeface="Arial" charset="0"/>
                  </a:rPr>
                  <a:t>C</a:t>
                </a:r>
                <a:endParaRPr lang="en-US"/>
              </a:p>
            </p:txBody>
          </p:sp>
        </p:grpSp>
      </p:grpSp>
      <p:grpSp>
        <p:nvGrpSpPr>
          <p:cNvPr id="34148" name="Group 356"/>
          <p:cNvGrpSpPr>
            <a:grpSpLocks/>
          </p:cNvGrpSpPr>
          <p:nvPr/>
        </p:nvGrpSpPr>
        <p:grpSpPr bwMode="auto">
          <a:xfrm>
            <a:off x="4343400" y="4419600"/>
            <a:ext cx="1447800" cy="1295400"/>
            <a:chOff x="2736" y="2784"/>
            <a:chExt cx="912" cy="816"/>
          </a:xfrm>
        </p:grpSpPr>
        <p:grpSp>
          <p:nvGrpSpPr>
            <p:cNvPr id="34139" name="Group 347"/>
            <p:cNvGrpSpPr>
              <a:grpSpLocks/>
            </p:cNvGrpSpPr>
            <p:nvPr/>
          </p:nvGrpSpPr>
          <p:grpSpPr bwMode="auto">
            <a:xfrm rot="-1964756">
              <a:off x="3120" y="2784"/>
              <a:ext cx="528" cy="432"/>
              <a:chOff x="2256" y="1728"/>
              <a:chExt cx="528" cy="432"/>
            </a:xfrm>
          </p:grpSpPr>
          <p:sp>
            <p:nvSpPr>
              <p:cNvPr id="34140" name="Oval 348"/>
              <p:cNvSpPr>
                <a:spLocks noChangeArrowheads="1"/>
              </p:cNvSpPr>
              <p:nvPr/>
            </p:nvSpPr>
            <p:spPr bwMode="auto">
              <a:xfrm>
                <a:off x="2256" y="1728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41" name="Text Box 349"/>
              <p:cNvSpPr txBox="1">
                <a:spLocks noChangeArrowheads="1"/>
              </p:cNvSpPr>
              <p:nvPr/>
            </p:nvSpPr>
            <p:spPr bwMode="auto">
              <a:xfrm>
                <a:off x="2304" y="1776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grpSp>
          <p:nvGrpSpPr>
            <p:cNvPr id="34142" name="Group 350"/>
            <p:cNvGrpSpPr>
              <a:grpSpLocks/>
            </p:cNvGrpSpPr>
            <p:nvPr/>
          </p:nvGrpSpPr>
          <p:grpSpPr bwMode="auto">
            <a:xfrm rot="-1964756">
              <a:off x="2736" y="3168"/>
              <a:ext cx="528" cy="432"/>
              <a:chOff x="1152" y="3504"/>
              <a:chExt cx="528" cy="432"/>
            </a:xfrm>
          </p:grpSpPr>
          <p:sp>
            <p:nvSpPr>
              <p:cNvPr id="34143" name="Oval 351"/>
              <p:cNvSpPr>
                <a:spLocks noChangeArrowheads="1"/>
              </p:cNvSpPr>
              <p:nvPr/>
            </p:nvSpPr>
            <p:spPr bwMode="auto">
              <a:xfrm>
                <a:off x="1152" y="3504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44" name="Text Box 352"/>
              <p:cNvSpPr txBox="1">
                <a:spLocks noChangeArrowheads="1"/>
              </p:cNvSpPr>
              <p:nvPr/>
            </p:nvSpPr>
            <p:spPr bwMode="auto">
              <a:xfrm>
                <a:off x="1200" y="3552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grpSp>
          <p:nvGrpSpPr>
            <p:cNvPr id="34145" name="Group 353"/>
            <p:cNvGrpSpPr>
              <a:grpSpLocks/>
            </p:cNvGrpSpPr>
            <p:nvPr/>
          </p:nvGrpSpPr>
          <p:grpSpPr bwMode="auto">
            <a:xfrm>
              <a:off x="2736" y="2784"/>
              <a:ext cx="432" cy="432"/>
              <a:chOff x="864" y="1584"/>
              <a:chExt cx="432" cy="432"/>
            </a:xfrm>
          </p:grpSpPr>
          <p:sp>
            <p:nvSpPr>
              <p:cNvPr id="34146" name="Oval 354"/>
              <p:cNvSpPr>
                <a:spLocks noChangeArrowheads="1"/>
              </p:cNvSpPr>
              <p:nvPr/>
            </p:nvSpPr>
            <p:spPr bwMode="auto">
              <a:xfrm>
                <a:off x="864" y="1584"/>
                <a:ext cx="393" cy="4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47" name="Text Box 355"/>
              <p:cNvSpPr txBox="1">
                <a:spLocks noChangeArrowheads="1"/>
              </p:cNvSpPr>
              <p:nvPr/>
            </p:nvSpPr>
            <p:spPr bwMode="auto">
              <a:xfrm>
                <a:off x="903" y="1627"/>
                <a:ext cx="3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bg1"/>
                    </a:solidFill>
                    <a:latin typeface="Arial" charset="0"/>
                  </a:rPr>
                  <a:t>C</a:t>
                </a:r>
                <a:endParaRPr lang="en-US"/>
              </a:p>
            </p:txBody>
          </p:sp>
        </p:grpSp>
      </p:grpSp>
      <p:grpSp>
        <p:nvGrpSpPr>
          <p:cNvPr id="34159" name="Group 367"/>
          <p:cNvGrpSpPr>
            <a:grpSpLocks/>
          </p:cNvGrpSpPr>
          <p:nvPr/>
        </p:nvGrpSpPr>
        <p:grpSpPr bwMode="auto">
          <a:xfrm>
            <a:off x="4800600" y="4419600"/>
            <a:ext cx="1524000" cy="1371600"/>
            <a:chOff x="3024" y="2784"/>
            <a:chExt cx="960" cy="864"/>
          </a:xfrm>
        </p:grpSpPr>
        <p:grpSp>
          <p:nvGrpSpPr>
            <p:cNvPr id="34150" name="Group 358"/>
            <p:cNvGrpSpPr>
              <a:grpSpLocks/>
            </p:cNvGrpSpPr>
            <p:nvPr/>
          </p:nvGrpSpPr>
          <p:grpSpPr bwMode="auto">
            <a:xfrm rot="42061">
              <a:off x="3456" y="2784"/>
              <a:ext cx="528" cy="432"/>
              <a:chOff x="2256" y="1728"/>
              <a:chExt cx="528" cy="432"/>
            </a:xfrm>
          </p:grpSpPr>
          <p:sp>
            <p:nvSpPr>
              <p:cNvPr id="34151" name="Oval 359"/>
              <p:cNvSpPr>
                <a:spLocks noChangeArrowheads="1"/>
              </p:cNvSpPr>
              <p:nvPr/>
            </p:nvSpPr>
            <p:spPr bwMode="auto">
              <a:xfrm>
                <a:off x="2256" y="1728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52" name="Text Box 360"/>
              <p:cNvSpPr txBox="1">
                <a:spLocks noChangeArrowheads="1"/>
              </p:cNvSpPr>
              <p:nvPr/>
            </p:nvSpPr>
            <p:spPr bwMode="auto">
              <a:xfrm>
                <a:off x="2304" y="1776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grpSp>
          <p:nvGrpSpPr>
            <p:cNvPr id="34153" name="Group 361"/>
            <p:cNvGrpSpPr>
              <a:grpSpLocks/>
            </p:cNvGrpSpPr>
            <p:nvPr/>
          </p:nvGrpSpPr>
          <p:grpSpPr bwMode="auto">
            <a:xfrm rot="-100992">
              <a:off x="3024" y="3216"/>
              <a:ext cx="528" cy="432"/>
              <a:chOff x="1152" y="3504"/>
              <a:chExt cx="528" cy="432"/>
            </a:xfrm>
          </p:grpSpPr>
          <p:sp>
            <p:nvSpPr>
              <p:cNvPr id="34154" name="Oval 362"/>
              <p:cNvSpPr>
                <a:spLocks noChangeArrowheads="1"/>
              </p:cNvSpPr>
              <p:nvPr/>
            </p:nvSpPr>
            <p:spPr bwMode="auto">
              <a:xfrm>
                <a:off x="1152" y="3504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55" name="Text Box 363"/>
              <p:cNvSpPr txBox="1">
                <a:spLocks noChangeArrowheads="1"/>
              </p:cNvSpPr>
              <p:nvPr/>
            </p:nvSpPr>
            <p:spPr bwMode="auto">
              <a:xfrm>
                <a:off x="1200" y="3552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grpSp>
          <p:nvGrpSpPr>
            <p:cNvPr id="34156" name="Group 364"/>
            <p:cNvGrpSpPr>
              <a:grpSpLocks/>
            </p:cNvGrpSpPr>
            <p:nvPr/>
          </p:nvGrpSpPr>
          <p:grpSpPr bwMode="auto">
            <a:xfrm>
              <a:off x="3072" y="2832"/>
              <a:ext cx="432" cy="432"/>
              <a:chOff x="864" y="1584"/>
              <a:chExt cx="432" cy="432"/>
            </a:xfrm>
          </p:grpSpPr>
          <p:sp>
            <p:nvSpPr>
              <p:cNvPr id="34157" name="Oval 365"/>
              <p:cNvSpPr>
                <a:spLocks noChangeArrowheads="1"/>
              </p:cNvSpPr>
              <p:nvPr/>
            </p:nvSpPr>
            <p:spPr bwMode="auto">
              <a:xfrm>
                <a:off x="864" y="1584"/>
                <a:ext cx="393" cy="4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58" name="Text Box 366"/>
              <p:cNvSpPr txBox="1">
                <a:spLocks noChangeArrowheads="1"/>
              </p:cNvSpPr>
              <p:nvPr/>
            </p:nvSpPr>
            <p:spPr bwMode="auto">
              <a:xfrm>
                <a:off x="903" y="1627"/>
                <a:ext cx="3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bg1"/>
                    </a:solidFill>
                    <a:latin typeface="Arial" charset="0"/>
                  </a:rPr>
                  <a:t>C</a:t>
                </a:r>
                <a:endParaRPr lang="en-US"/>
              </a:p>
            </p:txBody>
          </p:sp>
        </p:grpSp>
      </p:grpSp>
      <p:grpSp>
        <p:nvGrpSpPr>
          <p:cNvPr id="34170" name="Group 378"/>
          <p:cNvGrpSpPr>
            <a:grpSpLocks/>
          </p:cNvGrpSpPr>
          <p:nvPr/>
        </p:nvGrpSpPr>
        <p:grpSpPr bwMode="auto">
          <a:xfrm>
            <a:off x="4724400" y="4343400"/>
            <a:ext cx="1828800" cy="1066800"/>
            <a:chOff x="2976" y="2736"/>
            <a:chExt cx="1152" cy="672"/>
          </a:xfrm>
        </p:grpSpPr>
        <p:grpSp>
          <p:nvGrpSpPr>
            <p:cNvPr id="34161" name="Group 369"/>
            <p:cNvGrpSpPr>
              <a:grpSpLocks/>
            </p:cNvGrpSpPr>
            <p:nvPr/>
          </p:nvGrpSpPr>
          <p:grpSpPr bwMode="auto">
            <a:xfrm rot="42061">
              <a:off x="3600" y="2784"/>
              <a:ext cx="528" cy="432"/>
              <a:chOff x="2256" y="1728"/>
              <a:chExt cx="528" cy="432"/>
            </a:xfrm>
          </p:grpSpPr>
          <p:sp>
            <p:nvSpPr>
              <p:cNvPr id="34162" name="Oval 370"/>
              <p:cNvSpPr>
                <a:spLocks noChangeArrowheads="1"/>
              </p:cNvSpPr>
              <p:nvPr/>
            </p:nvSpPr>
            <p:spPr bwMode="auto">
              <a:xfrm>
                <a:off x="2256" y="1728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63" name="Text Box 371"/>
              <p:cNvSpPr txBox="1">
                <a:spLocks noChangeArrowheads="1"/>
              </p:cNvSpPr>
              <p:nvPr/>
            </p:nvSpPr>
            <p:spPr bwMode="auto">
              <a:xfrm>
                <a:off x="2304" y="1776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grpSp>
          <p:nvGrpSpPr>
            <p:cNvPr id="34164" name="Group 372"/>
            <p:cNvGrpSpPr>
              <a:grpSpLocks/>
            </p:cNvGrpSpPr>
            <p:nvPr/>
          </p:nvGrpSpPr>
          <p:grpSpPr bwMode="auto">
            <a:xfrm rot="-100992">
              <a:off x="2976" y="2976"/>
              <a:ext cx="528" cy="432"/>
              <a:chOff x="1152" y="3504"/>
              <a:chExt cx="528" cy="432"/>
            </a:xfrm>
          </p:grpSpPr>
          <p:sp>
            <p:nvSpPr>
              <p:cNvPr id="34165" name="Oval 373"/>
              <p:cNvSpPr>
                <a:spLocks noChangeArrowheads="1"/>
              </p:cNvSpPr>
              <p:nvPr/>
            </p:nvSpPr>
            <p:spPr bwMode="auto">
              <a:xfrm>
                <a:off x="1152" y="3504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66" name="Text Box 374"/>
              <p:cNvSpPr txBox="1">
                <a:spLocks noChangeArrowheads="1"/>
              </p:cNvSpPr>
              <p:nvPr/>
            </p:nvSpPr>
            <p:spPr bwMode="auto">
              <a:xfrm>
                <a:off x="1200" y="3552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grpSp>
          <p:nvGrpSpPr>
            <p:cNvPr id="34167" name="Group 375"/>
            <p:cNvGrpSpPr>
              <a:grpSpLocks/>
            </p:cNvGrpSpPr>
            <p:nvPr/>
          </p:nvGrpSpPr>
          <p:grpSpPr bwMode="auto">
            <a:xfrm>
              <a:off x="3264" y="2736"/>
              <a:ext cx="432" cy="432"/>
              <a:chOff x="864" y="1584"/>
              <a:chExt cx="432" cy="432"/>
            </a:xfrm>
          </p:grpSpPr>
          <p:sp>
            <p:nvSpPr>
              <p:cNvPr id="34168" name="Oval 376"/>
              <p:cNvSpPr>
                <a:spLocks noChangeArrowheads="1"/>
              </p:cNvSpPr>
              <p:nvPr/>
            </p:nvSpPr>
            <p:spPr bwMode="auto">
              <a:xfrm>
                <a:off x="864" y="1584"/>
                <a:ext cx="393" cy="4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69" name="Text Box 377"/>
              <p:cNvSpPr txBox="1">
                <a:spLocks noChangeArrowheads="1"/>
              </p:cNvSpPr>
              <p:nvPr/>
            </p:nvSpPr>
            <p:spPr bwMode="auto">
              <a:xfrm>
                <a:off x="903" y="1627"/>
                <a:ext cx="3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bg1"/>
                    </a:solidFill>
                    <a:latin typeface="Arial" charset="0"/>
                  </a:rPr>
                  <a:t>C</a:t>
                </a:r>
                <a:endParaRPr lang="en-US"/>
              </a:p>
            </p:txBody>
          </p:sp>
        </p:grpSp>
      </p:grpSp>
      <p:grpSp>
        <p:nvGrpSpPr>
          <p:cNvPr id="34181" name="Group 389"/>
          <p:cNvGrpSpPr>
            <a:grpSpLocks/>
          </p:cNvGrpSpPr>
          <p:nvPr/>
        </p:nvGrpSpPr>
        <p:grpSpPr bwMode="auto">
          <a:xfrm>
            <a:off x="4953000" y="4114800"/>
            <a:ext cx="1905000" cy="914400"/>
            <a:chOff x="3120" y="2592"/>
            <a:chExt cx="1200" cy="576"/>
          </a:xfrm>
        </p:grpSpPr>
        <p:grpSp>
          <p:nvGrpSpPr>
            <p:cNvPr id="34172" name="Group 380"/>
            <p:cNvGrpSpPr>
              <a:grpSpLocks/>
            </p:cNvGrpSpPr>
            <p:nvPr/>
          </p:nvGrpSpPr>
          <p:grpSpPr bwMode="auto">
            <a:xfrm rot="42061">
              <a:off x="3792" y="2640"/>
              <a:ext cx="528" cy="432"/>
              <a:chOff x="2256" y="1728"/>
              <a:chExt cx="528" cy="432"/>
            </a:xfrm>
          </p:grpSpPr>
          <p:sp>
            <p:nvSpPr>
              <p:cNvPr id="34173" name="Oval 381"/>
              <p:cNvSpPr>
                <a:spLocks noChangeArrowheads="1"/>
              </p:cNvSpPr>
              <p:nvPr/>
            </p:nvSpPr>
            <p:spPr bwMode="auto">
              <a:xfrm>
                <a:off x="2256" y="1728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74" name="Text Box 382"/>
              <p:cNvSpPr txBox="1">
                <a:spLocks noChangeArrowheads="1"/>
              </p:cNvSpPr>
              <p:nvPr/>
            </p:nvSpPr>
            <p:spPr bwMode="auto">
              <a:xfrm>
                <a:off x="2304" y="1776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grpSp>
          <p:nvGrpSpPr>
            <p:cNvPr id="34175" name="Group 383"/>
            <p:cNvGrpSpPr>
              <a:grpSpLocks/>
            </p:cNvGrpSpPr>
            <p:nvPr/>
          </p:nvGrpSpPr>
          <p:grpSpPr bwMode="auto">
            <a:xfrm rot="-100992">
              <a:off x="3120" y="2736"/>
              <a:ext cx="528" cy="432"/>
              <a:chOff x="1152" y="3504"/>
              <a:chExt cx="528" cy="432"/>
            </a:xfrm>
          </p:grpSpPr>
          <p:sp>
            <p:nvSpPr>
              <p:cNvPr id="34176" name="Oval 384"/>
              <p:cNvSpPr>
                <a:spLocks noChangeArrowheads="1"/>
              </p:cNvSpPr>
              <p:nvPr/>
            </p:nvSpPr>
            <p:spPr bwMode="auto">
              <a:xfrm>
                <a:off x="1152" y="3504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77" name="Text Box 385"/>
              <p:cNvSpPr txBox="1">
                <a:spLocks noChangeArrowheads="1"/>
              </p:cNvSpPr>
              <p:nvPr/>
            </p:nvSpPr>
            <p:spPr bwMode="auto">
              <a:xfrm>
                <a:off x="1200" y="3552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grpSp>
          <p:nvGrpSpPr>
            <p:cNvPr id="34178" name="Group 386"/>
            <p:cNvGrpSpPr>
              <a:grpSpLocks/>
            </p:cNvGrpSpPr>
            <p:nvPr/>
          </p:nvGrpSpPr>
          <p:grpSpPr bwMode="auto">
            <a:xfrm>
              <a:off x="3456" y="2592"/>
              <a:ext cx="432" cy="432"/>
              <a:chOff x="864" y="1584"/>
              <a:chExt cx="432" cy="432"/>
            </a:xfrm>
          </p:grpSpPr>
          <p:sp>
            <p:nvSpPr>
              <p:cNvPr id="34179" name="Oval 387"/>
              <p:cNvSpPr>
                <a:spLocks noChangeArrowheads="1"/>
              </p:cNvSpPr>
              <p:nvPr/>
            </p:nvSpPr>
            <p:spPr bwMode="auto">
              <a:xfrm>
                <a:off x="864" y="1584"/>
                <a:ext cx="393" cy="4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80" name="Text Box 388"/>
              <p:cNvSpPr txBox="1">
                <a:spLocks noChangeArrowheads="1"/>
              </p:cNvSpPr>
              <p:nvPr/>
            </p:nvSpPr>
            <p:spPr bwMode="auto">
              <a:xfrm>
                <a:off x="903" y="1627"/>
                <a:ext cx="3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bg1"/>
                    </a:solidFill>
                    <a:latin typeface="Arial" charset="0"/>
                  </a:rPr>
                  <a:t>C</a:t>
                </a:r>
                <a:endParaRPr lang="en-US"/>
              </a:p>
            </p:txBody>
          </p:sp>
        </p:grpSp>
      </p:grpSp>
      <p:grpSp>
        <p:nvGrpSpPr>
          <p:cNvPr id="34192" name="Group 400"/>
          <p:cNvGrpSpPr>
            <a:grpSpLocks/>
          </p:cNvGrpSpPr>
          <p:nvPr/>
        </p:nvGrpSpPr>
        <p:grpSpPr bwMode="auto">
          <a:xfrm>
            <a:off x="5029200" y="3810000"/>
            <a:ext cx="1981200" cy="685800"/>
            <a:chOff x="3168" y="2400"/>
            <a:chExt cx="1248" cy="432"/>
          </a:xfrm>
        </p:grpSpPr>
        <p:grpSp>
          <p:nvGrpSpPr>
            <p:cNvPr id="34183" name="Group 391"/>
            <p:cNvGrpSpPr>
              <a:grpSpLocks/>
            </p:cNvGrpSpPr>
            <p:nvPr/>
          </p:nvGrpSpPr>
          <p:grpSpPr bwMode="auto">
            <a:xfrm rot="42061">
              <a:off x="3888" y="2400"/>
              <a:ext cx="528" cy="432"/>
              <a:chOff x="2256" y="1728"/>
              <a:chExt cx="528" cy="432"/>
            </a:xfrm>
          </p:grpSpPr>
          <p:sp>
            <p:nvSpPr>
              <p:cNvPr id="34184" name="Oval 392"/>
              <p:cNvSpPr>
                <a:spLocks noChangeArrowheads="1"/>
              </p:cNvSpPr>
              <p:nvPr/>
            </p:nvSpPr>
            <p:spPr bwMode="auto">
              <a:xfrm>
                <a:off x="2256" y="1728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85" name="Text Box 393"/>
              <p:cNvSpPr txBox="1">
                <a:spLocks noChangeArrowheads="1"/>
              </p:cNvSpPr>
              <p:nvPr/>
            </p:nvSpPr>
            <p:spPr bwMode="auto">
              <a:xfrm>
                <a:off x="2304" y="1776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grpSp>
          <p:nvGrpSpPr>
            <p:cNvPr id="34186" name="Group 394"/>
            <p:cNvGrpSpPr>
              <a:grpSpLocks/>
            </p:cNvGrpSpPr>
            <p:nvPr/>
          </p:nvGrpSpPr>
          <p:grpSpPr bwMode="auto">
            <a:xfrm rot="-100992">
              <a:off x="3168" y="2400"/>
              <a:ext cx="528" cy="432"/>
              <a:chOff x="1152" y="3504"/>
              <a:chExt cx="528" cy="432"/>
            </a:xfrm>
          </p:grpSpPr>
          <p:sp>
            <p:nvSpPr>
              <p:cNvPr id="34187" name="Oval 395"/>
              <p:cNvSpPr>
                <a:spLocks noChangeArrowheads="1"/>
              </p:cNvSpPr>
              <p:nvPr/>
            </p:nvSpPr>
            <p:spPr bwMode="auto">
              <a:xfrm>
                <a:off x="1152" y="3504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88" name="Text Box 396"/>
              <p:cNvSpPr txBox="1">
                <a:spLocks noChangeArrowheads="1"/>
              </p:cNvSpPr>
              <p:nvPr/>
            </p:nvSpPr>
            <p:spPr bwMode="auto">
              <a:xfrm>
                <a:off x="1200" y="3552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grpSp>
          <p:nvGrpSpPr>
            <p:cNvPr id="34189" name="Group 397"/>
            <p:cNvGrpSpPr>
              <a:grpSpLocks/>
            </p:cNvGrpSpPr>
            <p:nvPr/>
          </p:nvGrpSpPr>
          <p:grpSpPr bwMode="auto">
            <a:xfrm>
              <a:off x="3552" y="2400"/>
              <a:ext cx="432" cy="432"/>
              <a:chOff x="864" y="1584"/>
              <a:chExt cx="432" cy="432"/>
            </a:xfrm>
          </p:grpSpPr>
          <p:sp>
            <p:nvSpPr>
              <p:cNvPr id="34190" name="Oval 398"/>
              <p:cNvSpPr>
                <a:spLocks noChangeArrowheads="1"/>
              </p:cNvSpPr>
              <p:nvPr/>
            </p:nvSpPr>
            <p:spPr bwMode="auto">
              <a:xfrm>
                <a:off x="864" y="1584"/>
                <a:ext cx="393" cy="4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91" name="Text Box 399"/>
              <p:cNvSpPr txBox="1">
                <a:spLocks noChangeArrowheads="1"/>
              </p:cNvSpPr>
              <p:nvPr/>
            </p:nvSpPr>
            <p:spPr bwMode="auto">
              <a:xfrm>
                <a:off x="903" y="1627"/>
                <a:ext cx="3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bg1"/>
                    </a:solidFill>
                    <a:latin typeface="Arial" charset="0"/>
                  </a:rPr>
                  <a:t>C</a:t>
                </a:r>
                <a:endParaRPr lang="en-US"/>
              </a:p>
            </p:txBody>
          </p:sp>
        </p:grpSp>
      </p:grpSp>
      <p:grpSp>
        <p:nvGrpSpPr>
          <p:cNvPr id="34193" name="Group 401"/>
          <p:cNvGrpSpPr>
            <a:grpSpLocks/>
          </p:cNvGrpSpPr>
          <p:nvPr/>
        </p:nvGrpSpPr>
        <p:grpSpPr bwMode="auto">
          <a:xfrm>
            <a:off x="5181600" y="3581400"/>
            <a:ext cx="1981200" cy="685800"/>
            <a:chOff x="3168" y="2400"/>
            <a:chExt cx="1248" cy="432"/>
          </a:xfrm>
        </p:grpSpPr>
        <p:grpSp>
          <p:nvGrpSpPr>
            <p:cNvPr id="34194" name="Group 402"/>
            <p:cNvGrpSpPr>
              <a:grpSpLocks/>
            </p:cNvGrpSpPr>
            <p:nvPr/>
          </p:nvGrpSpPr>
          <p:grpSpPr bwMode="auto">
            <a:xfrm rot="42061">
              <a:off x="3888" y="2400"/>
              <a:ext cx="528" cy="432"/>
              <a:chOff x="2256" y="1728"/>
              <a:chExt cx="528" cy="432"/>
            </a:xfrm>
          </p:grpSpPr>
          <p:sp>
            <p:nvSpPr>
              <p:cNvPr id="34195" name="Oval 403"/>
              <p:cNvSpPr>
                <a:spLocks noChangeArrowheads="1"/>
              </p:cNvSpPr>
              <p:nvPr/>
            </p:nvSpPr>
            <p:spPr bwMode="auto">
              <a:xfrm>
                <a:off x="2256" y="1728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96" name="Text Box 404"/>
              <p:cNvSpPr txBox="1">
                <a:spLocks noChangeArrowheads="1"/>
              </p:cNvSpPr>
              <p:nvPr/>
            </p:nvSpPr>
            <p:spPr bwMode="auto">
              <a:xfrm>
                <a:off x="2304" y="1776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grpSp>
          <p:nvGrpSpPr>
            <p:cNvPr id="34197" name="Group 405"/>
            <p:cNvGrpSpPr>
              <a:grpSpLocks/>
            </p:cNvGrpSpPr>
            <p:nvPr/>
          </p:nvGrpSpPr>
          <p:grpSpPr bwMode="auto">
            <a:xfrm rot="-100992">
              <a:off x="3168" y="2400"/>
              <a:ext cx="528" cy="432"/>
              <a:chOff x="1152" y="3504"/>
              <a:chExt cx="528" cy="432"/>
            </a:xfrm>
          </p:grpSpPr>
          <p:sp>
            <p:nvSpPr>
              <p:cNvPr id="34198" name="Oval 406"/>
              <p:cNvSpPr>
                <a:spLocks noChangeArrowheads="1"/>
              </p:cNvSpPr>
              <p:nvPr/>
            </p:nvSpPr>
            <p:spPr bwMode="auto">
              <a:xfrm>
                <a:off x="1152" y="3504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199" name="Text Box 407"/>
              <p:cNvSpPr txBox="1">
                <a:spLocks noChangeArrowheads="1"/>
              </p:cNvSpPr>
              <p:nvPr/>
            </p:nvSpPr>
            <p:spPr bwMode="auto">
              <a:xfrm>
                <a:off x="1200" y="3552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grpSp>
          <p:nvGrpSpPr>
            <p:cNvPr id="34200" name="Group 408"/>
            <p:cNvGrpSpPr>
              <a:grpSpLocks/>
            </p:cNvGrpSpPr>
            <p:nvPr/>
          </p:nvGrpSpPr>
          <p:grpSpPr bwMode="auto">
            <a:xfrm>
              <a:off x="3552" y="2400"/>
              <a:ext cx="432" cy="432"/>
              <a:chOff x="864" y="1584"/>
              <a:chExt cx="432" cy="432"/>
            </a:xfrm>
          </p:grpSpPr>
          <p:sp>
            <p:nvSpPr>
              <p:cNvPr id="34201" name="Oval 409"/>
              <p:cNvSpPr>
                <a:spLocks noChangeArrowheads="1"/>
              </p:cNvSpPr>
              <p:nvPr/>
            </p:nvSpPr>
            <p:spPr bwMode="auto">
              <a:xfrm>
                <a:off x="864" y="1584"/>
                <a:ext cx="393" cy="4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02" name="Text Box 410"/>
              <p:cNvSpPr txBox="1">
                <a:spLocks noChangeArrowheads="1"/>
              </p:cNvSpPr>
              <p:nvPr/>
            </p:nvSpPr>
            <p:spPr bwMode="auto">
              <a:xfrm>
                <a:off x="903" y="1627"/>
                <a:ext cx="3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bg1"/>
                    </a:solidFill>
                    <a:latin typeface="Arial" charset="0"/>
                  </a:rPr>
                  <a:t>C</a:t>
                </a:r>
                <a:endParaRPr lang="en-US"/>
              </a:p>
            </p:txBody>
          </p:sp>
        </p:grpSp>
      </p:grpSp>
      <p:sp>
        <p:nvSpPr>
          <p:cNvPr id="34203" name="Rectangle 411"/>
          <p:cNvSpPr>
            <a:spLocks noChangeArrowheads="1"/>
          </p:cNvSpPr>
          <p:nvPr/>
        </p:nvSpPr>
        <p:spPr bwMode="auto">
          <a:xfrm>
            <a:off x="457200" y="52578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latin typeface="Arial" charset="0"/>
              </a:rPr>
              <a:t>General: 	A + B </a:t>
            </a:r>
            <a:r>
              <a:rPr lang="en-US" sz="4400">
                <a:latin typeface="Arial" charset="0"/>
                <a:sym typeface="Symbol" pitchFamily="18" charset="2"/>
              </a:rPr>
              <a:t> AB</a:t>
            </a:r>
            <a:endParaRPr lang="en-US" sz="4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0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39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33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39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33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40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"/>
                                            </p:cond>
                                          </p:stCondLst>
                                        </p:cTn>
                                        <p:tgtEl>
                                          <p:spTgt spid="34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40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"/>
                                            </p:cond>
                                          </p:stCondLst>
                                        </p:cTn>
                                        <p:tgtEl>
                                          <p:spTgt spid="34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41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"/>
                                            </p:cond>
                                          </p:stCondLst>
                                        </p:cTn>
                                        <p:tgtEl>
                                          <p:spTgt spid="3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41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2"/>
                                            </p:cond>
                                          </p:stCondLst>
                                        </p:cTn>
                                        <p:tgtEl>
                                          <p:spTgt spid="3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41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6"/>
                                            </p:cond>
                                          </p:stCondLst>
                                        </p:cTn>
                                        <p:tgtEl>
                                          <p:spTgt spid="3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41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0"/>
                                            </p:cond>
                                          </p:stCondLst>
                                        </p:cTn>
                                        <p:tgtEl>
                                          <p:spTgt spid="3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41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4"/>
                                            </p:cond>
                                          </p:stCondLst>
                                        </p:cTn>
                                        <p:tgtEl>
                                          <p:spTgt spid="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41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8"/>
                                            </p:cond>
                                          </p:stCondLst>
                                        </p:cTn>
                                        <p:tgtEl>
                                          <p:spTgt spid="3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41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2"/>
                                            </p:cond>
                                          </p:stCondLst>
                                        </p:cTn>
                                        <p:tgtEl>
                                          <p:spTgt spid="34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41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6"/>
                                            </p:cond>
                                          </p:stCondLst>
                                        </p:cTn>
                                        <p:tgtEl>
                                          <p:spTgt spid="3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41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0"/>
                                            </p:cond>
                                          </p:stCondLst>
                                        </p:cTn>
                                        <p:tgtEl>
                                          <p:spTgt spid="34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4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4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4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  <p:bldP spid="34203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Synthesis Reaction Characteristics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omic Sans MS" pitchFamily="66" charset="0"/>
              </a:rPr>
              <a:t>Two </a:t>
            </a:r>
            <a:r>
              <a:rPr lang="en-US" dirty="0">
                <a:latin typeface="Comic Sans MS" pitchFamily="66" charset="0"/>
              </a:rPr>
              <a:t>or more substances (elements or compounds) react to form ONE product. Combination of smaller atoms/molecules into larger molecules.</a:t>
            </a:r>
          </a:p>
          <a:p>
            <a:pPr>
              <a:defRPr/>
            </a:pPr>
            <a:r>
              <a:rPr lang="en-US" dirty="0">
                <a:latin typeface="Comic Sans MS" pitchFamily="66" charset="0"/>
              </a:rPr>
              <a:t>Usually exothermic (energy is produced)</a:t>
            </a:r>
          </a:p>
          <a:p>
            <a:pPr>
              <a:defRPr/>
            </a:pPr>
            <a:r>
              <a:rPr lang="en-US" dirty="0">
                <a:latin typeface="Comic Sans MS" pitchFamily="66" charset="0"/>
              </a:rPr>
              <a:t>Can occur naturally or by an initial application of energy (heat, flame, UV light, use of catalyst)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5925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Predicting </a:t>
            </a:r>
            <a:r>
              <a:rPr lang="en-CA" b="1" dirty="0" smtClean="0"/>
              <a:t>Products of Synthesis Reactions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  <a:defRPr/>
            </a:pPr>
            <a:endParaRPr lang="en-CA" sz="2800" b="1" u="sng" dirty="0"/>
          </a:p>
          <a:p>
            <a:pPr>
              <a:defRPr/>
            </a:pPr>
            <a:r>
              <a:rPr lang="en-CA" sz="2800" dirty="0"/>
              <a:t>Metal + oxygen → metal oxide (basic oxide)</a:t>
            </a:r>
          </a:p>
          <a:p>
            <a:pPr marL="0" indent="0">
              <a:buNone/>
              <a:defRPr/>
            </a:pPr>
            <a:r>
              <a:rPr lang="en-CA" sz="2800" dirty="0"/>
              <a:t>	EX. 2Mg</a:t>
            </a:r>
            <a:r>
              <a:rPr lang="en-CA" sz="2800" baseline="-25000" dirty="0"/>
              <a:t>(s)</a:t>
            </a:r>
            <a:r>
              <a:rPr lang="en-CA" sz="2800" dirty="0"/>
              <a:t> + O</a:t>
            </a:r>
            <a:r>
              <a:rPr lang="en-CA" sz="2800" baseline="-25000" dirty="0"/>
              <a:t>2(g)</a:t>
            </a:r>
            <a:r>
              <a:rPr lang="en-CA" sz="2800" dirty="0"/>
              <a:t> → 2MgO</a:t>
            </a:r>
            <a:r>
              <a:rPr lang="en-CA" sz="2800" baseline="-25000" dirty="0"/>
              <a:t>(s)</a:t>
            </a:r>
            <a:r>
              <a:rPr lang="en-CA" sz="2800" dirty="0"/>
              <a:t> </a:t>
            </a:r>
          </a:p>
          <a:p>
            <a:pPr>
              <a:defRPr/>
            </a:pPr>
            <a:r>
              <a:rPr lang="en-CA" sz="2800" dirty="0" err="1"/>
              <a:t>Nonmetal</a:t>
            </a:r>
            <a:r>
              <a:rPr lang="en-CA" sz="2800" dirty="0"/>
              <a:t> + oxygen → </a:t>
            </a:r>
            <a:r>
              <a:rPr lang="en-CA" sz="2800" dirty="0" err="1"/>
              <a:t>nonmetallic</a:t>
            </a:r>
            <a:r>
              <a:rPr lang="en-CA" sz="2800" dirty="0"/>
              <a:t> oxide (acidic oxide)</a:t>
            </a:r>
          </a:p>
          <a:p>
            <a:pPr marL="0" indent="0">
              <a:buNone/>
              <a:defRPr/>
            </a:pPr>
            <a:r>
              <a:rPr lang="en-CA" sz="2800" dirty="0"/>
              <a:t>	EX. C</a:t>
            </a:r>
            <a:r>
              <a:rPr lang="en-CA" sz="2800" baseline="-25000" dirty="0"/>
              <a:t>(s)</a:t>
            </a:r>
            <a:r>
              <a:rPr lang="en-CA" sz="2800" dirty="0"/>
              <a:t> + O</a:t>
            </a:r>
            <a:r>
              <a:rPr lang="en-CA" sz="2800" baseline="-25000" dirty="0"/>
              <a:t>2(g)</a:t>
            </a:r>
            <a:r>
              <a:rPr lang="en-CA" sz="2800" dirty="0"/>
              <a:t> → CO</a:t>
            </a:r>
            <a:r>
              <a:rPr lang="en-CA" sz="2800" baseline="-25000" dirty="0"/>
              <a:t>2(g)</a:t>
            </a:r>
            <a:r>
              <a:rPr lang="en-CA" sz="2800" dirty="0"/>
              <a:t> </a:t>
            </a:r>
          </a:p>
          <a:p>
            <a:pPr>
              <a:defRPr/>
            </a:pPr>
            <a:r>
              <a:rPr lang="en-CA" sz="2800" dirty="0"/>
              <a:t>Metal oxide + water → metallic hydroxide (base)</a:t>
            </a:r>
          </a:p>
          <a:p>
            <a:pPr marL="0" indent="0">
              <a:buNone/>
              <a:defRPr/>
            </a:pPr>
            <a:r>
              <a:rPr lang="en-CA" sz="2800" dirty="0"/>
              <a:t>	EX. </a:t>
            </a:r>
            <a:r>
              <a:rPr lang="en-CA" sz="2800" dirty="0" err="1"/>
              <a:t>MgO</a:t>
            </a:r>
            <a:r>
              <a:rPr lang="en-CA" sz="2800" baseline="-25000" dirty="0"/>
              <a:t>(s)</a:t>
            </a:r>
            <a:r>
              <a:rPr lang="en-CA" sz="2800" dirty="0"/>
              <a:t> + H</a:t>
            </a:r>
            <a:r>
              <a:rPr lang="en-CA" sz="2800" baseline="-25000" dirty="0"/>
              <a:t>2</a:t>
            </a:r>
            <a:r>
              <a:rPr lang="en-CA" sz="2800" dirty="0"/>
              <a:t>O</a:t>
            </a:r>
            <a:r>
              <a:rPr lang="en-CA" sz="2800" baseline="-25000" dirty="0"/>
              <a:t>(l)</a:t>
            </a:r>
            <a:r>
              <a:rPr lang="en-CA" sz="2800" dirty="0"/>
              <a:t> → Mg(OH)</a:t>
            </a:r>
            <a:r>
              <a:rPr lang="en-CA" sz="2800" baseline="-25000" dirty="0"/>
              <a:t>2(s)</a:t>
            </a:r>
            <a:r>
              <a:rPr lang="en-CA" sz="2800" dirty="0"/>
              <a:t> </a:t>
            </a:r>
          </a:p>
          <a:p>
            <a:pPr>
              <a:defRPr/>
            </a:pPr>
            <a:r>
              <a:rPr lang="en-CA" sz="2800" dirty="0" err="1"/>
              <a:t>Nonmetallic</a:t>
            </a:r>
            <a:r>
              <a:rPr lang="en-CA" sz="2800" dirty="0"/>
              <a:t> oxide + water → acid </a:t>
            </a:r>
          </a:p>
          <a:p>
            <a:pPr marL="0" indent="0">
              <a:buNone/>
              <a:defRPr/>
            </a:pPr>
            <a:r>
              <a:rPr lang="en-CA" sz="2800" dirty="0"/>
              <a:t>	EX. CO</a:t>
            </a:r>
            <a:r>
              <a:rPr lang="en-CA" sz="2800" baseline="-25000" dirty="0"/>
              <a:t>2(g)</a:t>
            </a:r>
            <a:r>
              <a:rPr lang="en-CA" sz="2800" dirty="0"/>
              <a:t> + H</a:t>
            </a:r>
            <a:r>
              <a:rPr lang="en-CA" sz="2800" baseline="-25000" dirty="0"/>
              <a:t>2</a:t>
            </a:r>
            <a:r>
              <a:rPr lang="en-CA" sz="2800" dirty="0"/>
              <a:t>O</a:t>
            </a:r>
            <a:r>
              <a:rPr lang="en-CA" sz="2800" baseline="-25000" dirty="0"/>
              <a:t>(l)</a:t>
            </a:r>
            <a:r>
              <a:rPr lang="en-CA" sz="2800" dirty="0"/>
              <a:t> → ; H</a:t>
            </a:r>
            <a:r>
              <a:rPr lang="en-CA" sz="2800" baseline="-25000" dirty="0"/>
              <a:t>2</a:t>
            </a:r>
            <a:r>
              <a:rPr lang="en-CA" sz="2800" dirty="0"/>
              <a:t>CO</a:t>
            </a:r>
            <a:r>
              <a:rPr lang="en-CA" sz="2800" baseline="-25000" dirty="0"/>
              <a:t>3(</a:t>
            </a:r>
            <a:r>
              <a:rPr lang="en-CA" sz="2800" baseline="-25000" dirty="0" err="1"/>
              <a:t>aq</a:t>
            </a:r>
            <a:r>
              <a:rPr lang="en-CA" sz="2800" baseline="-25000" dirty="0"/>
              <a:t>)</a:t>
            </a:r>
            <a:r>
              <a:rPr lang="en-CA" sz="2800" dirty="0"/>
              <a:t> </a:t>
            </a:r>
          </a:p>
          <a:p>
            <a:pPr>
              <a:defRPr/>
            </a:pPr>
            <a:r>
              <a:rPr lang="en-CA" sz="2800" dirty="0"/>
              <a:t>Metal + </a:t>
            </a:r>
            <a:r>
              <a:rPr lang="en-CA" sz="2800" dirty="0" err="1"/>
              <a:t>nonmetal</a:t>
            </a:r>
            <a:r>
              <a:rPr lang="en-CA" sz="2800" dirty="0"/>
              <a:t> → salt </a:t>
            </a:r>
          </a:p>
          <a:p>
            <a:pPr marL="0" indent="0">
              <a:buNone/>
              <a:defRPr/>
            </a:pPr>
            <a:r>
              <a:rPr lang="en-CA" sz="2800" dirty="0"/>
              <a:t>	EX. 2 Na</a:t>
            </a:r>
            <a:r>
              <a:rPr lang="en-CA" sz="2800" baseline="-25000" dirty="0"/>
              <a:t>(s)</a:t>
            </a:r>
            <a:r>
              <a:rPr lang="en-CA" sz="2800" dirty="0"/>
              <a:t> + Cl</a:t>
            </a:r>
            <a:r>
              <a:rPr lang="en-CA" sz="2800" baseline="-25000" dirty="0"/>
              <a:t>2(g)</a:t>
            </a:r>
            <a:r>
              <a:rPr lang="en-CA" sz="2800" dirty="0"/>
              <a:t> → 2NaCl</a:t>
            </a:r>
            <a:r>
              <a:rPr lang="en-CA" sz="2800" baseline="-25000" dirty="0"/>
              <a:t>(s)</a:t>
            </a:r>
            <a:r>
              <a:rPr lang="en-CA" sz="2800" dirty="0"/>
              <a:t> </a:t>
            </a:r>
          </a:p>
          <a:p>
            <a:pPr>
              <a:defRPr/>
            </a:pPr>
            <a:r>
              <a:rPr lang="en-CA" sz="2800" dirty="0"/>
              <a:t>A few </a:t>
            </a:r>
            <a:r>
              <a:rPr lang="en-CA" sz="2800" dirty="0" err="1"/>
              <a:t>nonmetals</a:t>
            </a:r>
            <a:r>
              <a:rPr lang="en-CA" sz="2800" dirty="0"/>
              <a:t> combine with each other. </a:t>
            </a:r>
          </a:p>
          <a:p>
            <a:pPr marL="0" indent="0">
              <a:buNone/>
              <a:defRPr/>
            </a:pPr>
            <a:r>
              <a:rPr lang="en-CA" sz="2800" dirty="0"/>
              <a:t>	EX. 2P</a:t>
            </a:r>
            <a:r>
              <a:rPr lang="en-CA" sz="2800" baseline="-25000" dirty="0"/>
              <a:t>(s)</a:t>
            </a:r>
            <a:r>
              <a:rPr lang="en-CA" sz="2800" dirty="0"/>
              <a:t> + 3Cl</a:t>
            </a:r>
            <a:r>
              <a:rPr lang="en-CA" sz="2800" baseline="-25000" dirty="0"/>
              <a:t>2(g)</a:t>
            </a:r>
            <a:r>
              <a:rPr lang="en-CA" sz="2800" dirty="0"/>
              <a:t> → 2PCl</a:t>
            </a:r>
            <a:r>
              <a:rPr lang="en-CA" sz="2800" baseline="-25000" dirty="0"/>
              <a:t>3(g)</a:t>
            </a:r>
            <a:r>
              <a:rPr lang="en-CA" sz="2800" dirty="0"/>
              <a:t> </a:t>
            </a:r>
          </a:p>
          <a:p>
            <a:pPr>
              <a:defRPr/>
            </a:pPr>
            <a:r>
              <a:rPr lang="en-CA" sz="2800" b="1" dirty="0"/>
              <a:t>These two reactions should be remembered:</a:t>
            </a:r>
            <a:r>
              <a:rPr lang="en-CA" sz="2800" dirty="0"/>
              <a:t> </a:t>
            </a:r>
          </a:p>
          <a:p>
            <a:pPr marL="0" indent="0">
              <a:buNone/>
              <a:defRPr/>
            </a:pPr>
            <a:r>
              <a:rPr lang="en-CA" sz="2800" dirty="0"/>
              <a:t>	N</a:t>
            </a:r>
            <a:r>
              <a:rPr lang="en-CA" sz="2800" baseline="-25000" dirty="0"/>
              <a:t>2(g)</a:t>
            </a:r>
            <a:r>
              <a:rPr lang="en-CA" sz="2800" dirty="0"/>
              <a:t> + 3H</a:t>
            </a:r>
            <a:r>
              <a:rPr lang="en-CA" sz="2800" baseline="-25000" dirty="0"/>
              <a:t>2(g)</a:t>
            </a:r>
            <a:r>
              <a:rPr lang="en-CA" sz="2800" dirty="0"/>
              <a:t> → 2NH</a:t>
            </a:r>
            <a:r>
              <a:rPr lang="en-CA" sz="2800" baseline="-25000" dirty="0"/>
              <a:t>3(g)</a:t>
            </a:r>
            <a:r>
              <a:rPr lang="en-CA" sz="2800" dirty="0"/>
              <a:t> </a:t>
            </a:r>
          </a:p>
          <a:p>
            <a:pPr marL="0" indent="0">
              <a:buNone/>
              <a:defRPr/>
            </a:pPr>
            <a:r>
              <a:rPr lang="en-CA" sz="2800" dirty="0"/>
              <a:t>	NH</a:t>
            </a:r>
            <a:r>
              <a:rPr lang="en-CA" sz="2800" baseline="-25000" dirty="0"/>
              <a:t>3(g)</a:t>
            </a:r>
            <a:r>
              <a:rPr lang="en-CA" sz="2800" dirty="0"/>
              <a:t> + H</a:t>
            </a:r>
            <a:r>
              <a:rPr lang="en-CA" sz="2800" baseline="-25000" dirty="0"/>
              <a:t>2</a:t>
            </a:r>
            <a:r>
              <a:rPr lang="en-CA" sz="2800" dirty="0"/>
              <a:t>O</a:t>
            </a:r>
            <a:r>
              <a:rPr lang="en-CA" sz="2800" baseline="-25000" dirty="0"/>
              <a:t>(l)</a:t>
            </a:r>
            <a:r>
              <a:rPr lang="en-CA" sz="2800" dirty="0"/>
              <a:t> → NH</a:t>
            </a:r>
            <a:r>
              <a:rPr lang="en-CA" sz="2800" baseline="-25000" dirty="0"/>
              <a:t>4</a:t>
            </a:r>
            <a:r>
              <a:rPr lang="en-CA" sz="2800" dirty="0"/>
              <a:t>OH</a:t>
            </a:r>
            <a:r>
              <a:rPr lang="en-CA" sz="2800" baseline="-25000" dirty="0"/>
              <a:t>(</a:t>
            </a:r>
            <a:r>
              <a:rPr lang="en-CA" sz="2800" baseline="-25000" dirty="0" err="1"/>
              <a:t>aq</a:t>
            </a:r>
            <a:r>
              <a:rPr lang="en-CA" sz="2800" baseline="-25000" dirty="0"/>
              <a:t>)</a:t>
            </a:r>
            <a:r>
              <a:rPr lang="en-CA" sz="2800" dirty="0"/>
              <a:t> </a:t>
            </a:r>
          </a:p>
          <a:p>
            <a:pPr>
              <a:buNone/>
              <a:defRPr/>
            </a:pPr>
            <a:endParaRPr lang="en-US" sz="3200" baseline="-25000" dirty="0">
              <a:latin typeface="Comic Sans MS" pitchFamily="66" charset="0"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99971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Chemical Change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/>
              <a:t>Chemical Change </a:t>
            </a:r>
            <a:r>
              <a:rPr lang="en-US" sz="3600" dirty="0" smtClean="0"/>
              <a:t>= any change in which a new substance is formed</a:t>
            </a:r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Evidence of Chemical Change:</a:t>
            </a:r>
          </a:p>
          <a:p>
            <a:r>
              <a:rPr lang="en-US" sz="3600" dirty="0" smtClean="0"/>
              <a:t>Change in </a:t>
            </a:r>
            <a:r>
              <a:rPr lang="en-US" sz="3600" dirty="0" err="1" smtClean="0"/>
              <a:t>colour</a:t>
            </a:r>
            <a:endParaRPr lang="en-US" sz="3600" dirty="0" smtClean="0"/>
          </a:p>
          <a:p>
            <a:r>
              <a:rPr lang="en-US" sz="3600" dirty="0" smtClean="0"/>
              <a:t>Change in </a:t>
            </a:r>
            <a:r>
              <a:rPr lang="en-US" sz="3600" dirty="0" err="1" smtClean="0"/>
              <a:t>odour</a:t>
            </a:r>
            <a:endParaRPr lang="en-US" sz="3600" dirty="0" smtClean="0"/>
          </a:p>
          <a:p>
            <a:r>
              <a:rPr lang="en-US" sz="3600" dirty="0" smtClean="0"/>
              <a:t>Formation of gas/solid</a:t>
            </a:r>
          </a:p>
          <a:p>
            <a:r>
              <a:rPr lang="en-US" sz="3600" dirty="0" smtClean="0"/>
              <a:t>Release/absorption of heat</a:t>
            </a:r>
            <a:endParaRPr lang="en-CA" sz="3600" dirty="0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2438400"/>
            <a:ext cx="1333500" cy="168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3886200"/>
            <a:ext cx="1422633" cy="1550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825104"/>
            <a:ext cx="1709737" cy="203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58200" cy="11430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Type of Reaction: </a:t>
            </a:r>
            <a:r>
              <a:rPr lang="en-US" dirty="0">
                <a:latin typeface="Arial" charset="0"/>
              </a:rPr>
              <a:t>Decomposition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7391400" cy="6858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3600">
                <a:solidFill>
                  <a:srgbClr val="A50021"/>
                </a:solidFill>
                <a:latin typeface="Arial" charset="0"/>
              </a:rPr>
              <a:t>Example: NaCl</a:t>
            </a:r>
          </a:p>
        </p:txBody>
      </p:sp>
      <p:sp>
        <p:nvSpPr>
          <p:cNvPr id="43224" name="Rectangle 216"/>
          <p:cNvSpPr>
            <a:spLocks noChangeArrowheads="1"/>
          </p:cNvSpPr>
          <p:nvPr/>
        </p:nvSpPr>
        <p:spPr bwMode="auto">
          <a:xfrm>
            <a:off x="457200" y="49530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latin typeface="Arial" charset="0"/>
              </a:rPr>
              <a:t>General: 	AB </a:t>
            </a:r>
            <a:r>
              <a:rPr lang="en-US" sz="4400">
                <a:latin typeface="Arial" charset="0"/>
                <a:sym typeface="Symbol" pitchFamily="18" charset="2"/>
              </a:rPr>
              <a:t> A + B</a:t>
            </a:r>
            <a:endParaRPr lang="en-US" sz="4400">
              <a:latin typeface="Arial" charset="0"/>
            </a:endParaRPr>
          </a:p>
        </p:txBody>
      </p:sp>
      <p:grpSp>
        <p:nvGrpSpPr>
          <p:cNvPr id="43248" name="Group 240"/>
          <p:cNvGrpSpPr>
            <a:grpSpLocks/>
          </p:cNvGrpSpPr>
          <p:nvPr/>
        </p:nvGrpSpPr>
        <p:grpSpPr bwMode="auto">
          <a:xfrm>
            <a:off x="1676400" y="3048000"/>
            <a:ext cx="2743200" cy="990600"/>
            <a:chOff x="960" y="1944"/>
            <a:chExt cx="1728" cy="624"/>
          </a:xfrm>
        </p:grpSpPr>
        <p:sp>
          <p:nvSpPr>
            <p:cNvPr id="43229" name="Text Box 221"/>
            <p:cNvSpPr txBox="1">
              <a:spLocks noChangeArrowheads="1"/>
            </p:cNvSpPr>
            <p:nvPr/>
          </p:nvSpPr>
          <p:spPr bwMode="auto">
            <a:xfrm>
              <a:off x="2256" y="2054"/>
              <a:ext cx="4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>
                  <a:sym typeface="Symbol" pitchFamily="18" charset="2"/>
                </a:rPr>
                <a:t></a:t>
              </a:r>
              <a:endParaRPr lang="en-US"/>
            </a:p>
          </p:txBody>
        </p:sp>
        <p:grpSp>
          <p:nvGrpSpPr>
            <p:cNvPr id="43237" name="Group 229"/>
            <p:cNvGrpSpPr>
              <a:grpSpLocks/>
            </p:cNvGrpSpPr>
            <p:nvPr/>
          </p:nvGrpSpPr>
          <p:grpSpPr bwMode="auto">
            <a:xfrm>
              <a:off x="960" y="1992"/>
              <a:ext cx="576" cy="528"/>
              <a:chOff x="624" y="2256"/>
              <a:chExt cx="576" cy="528"/>
            </a:xfrm>
          </p:grpSpPr>
          <p:sp>
            <p:nvSpPr>
              <p:cNvPr id="43238" name="Oval 230"/>
              <p:cNvSpPr>
                <a:spLocks noChangeArrowheads="1"/>
              </p:cNvSpPr>
              <p:nvPr/>
            </p:nvSpPr>
            <p:spPr bwMode="auto">
              <a:xfrm>
                <a:off x="624" y="2256"/>
                <a:ext cx="528" cy="528"/>
              </a:xfrm>
              <a:prstGeom prst="ellipse">
                <a:avLst/>
              </a:prstGeom>
              <a:solidFill>
                <a:srgbClr val="33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3239" name="Text Box 231"/>
              <p:cNvSpPr txBox="1">
                <a:spLocks noChangeArrowheads="1"/>
              </p:cNvSpPr>
              <p:nvPr/>
            </p:nvSpPr>
            <p:spPr bwMode="auto">
              <a:xfrm>
                <a:off x="720" y="2304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Cl</a:t>
                </a:r>
                <a:endParaRPr lang="en-US"/>
              </a:p>
            </p:txBody>
          </p:sp>
        </p:grpSp>
        <p:grpSp>
          <p:nvGrpSpPr>
            <p:cNvPr id="43244" name="Group 236"/>
            <p:cNvGrpSpPr>
              <a:grpSpLocks/>
            </p:cNvGrpSpPr>
            <p:nvPr/>
          </p:nvGrpSpPr>
          <p:grpSpPr bwMode="auto">
            <a:xfrm>
              <a:off x="1440" y="1944"/>
              <a:ext cx="624" cy="624"/>
              <a:chOff x="1440" y="1968"/>
              <a:chExt cx="624" cy="624"/>
            </a:xfrm>
          </p:grpSpPr>
          <p:sp>
            <p:nvSpPr>
              <p:cNvPr id="43241" name="Oval 233"/>
              <p:cNvSpPr>
                <a:spLocks noChangeArrowheads="1"/>
              </p:cNvSpPr>
              <p:nvPr/>
            </p:nvSpPr>
            <p:spPr bwMode="auto">
              <a:xfrm>
                <a:off x="1440" y="1968"/>
                <a:ext cx="624" cy="624"/>
              </a:xfrm>
              <a:prstGeom prst="ellipse">
                <a:avLst/>
              </a:prstGeom>
              <a:solidFill>
                <a:srgbClr val="99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3242" name="Text Box 234"/>
              <p:cNvSpPr txBox="1">
                <a:spLocks noChangeArrowheads="1"/>
              </p:cNvSpPr>
              <p:nvPr/>
            </p:nvSpPr>
            <p:spPr bwMode="auto">
              <a:xfrm>
                <a:off x="1440" y="2112"/>
                <a:ext cx="624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solidFill>
                      <a:schemeClr val="tx2"/>
                    </a:solidFill>
                    <a:latin typeface="Arial" charset="0"/>
                  </a:rPr>
                  <a:t> </a:t>
                </a:r>
                <a:r>
                  <a:rPr lang="en-US" sz="1000">
                    <a:solidFill>
                      <a:schemeClr val="tx2"/>
                    </a:solidFill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tx2"/>
                    </a:solidFill>
                    <a:latin typeface="Arial" charset="0"/>
                  </a:rPr>
                  <a:t>Na</a:t>
                </a:r>
                <a:endParaRPr lang="en-US"/>
              </a:p>
            </p:txBody>
          </p:sp>
        </p:grpSp>
      </p:grpSp>
      <p:grpSp>
        <p:nvGrpSpPr>
          <p:cNvPr id="43249" name="Group 241"/>
          <p:cNvGrpSpPr>
            <a:grpSpLocks/>
          </p:cNvGrpSpPr>
          <p:nvPr/>
        </p:nvGrpSpPr>
        <p:grpSpPr bwMode="auto">
          <a:xfrm>
            <a:off x="4648200" y="3048000"/>
            <a:ext cx="2895600" cy="990600"/>
            <a:chOff x="2832" y="1944"/>
            <a:chExt cx="1824" cy="624"/>
          </a:xfrm>
        </p:grpSpPr>
        <p:grpSp>
          <p:nvGrpSpPr>
            <p:cNvPr id="43234" name="Group 226"/>
            <p:cNvGrpSpPr>
              <a:grpSpLocks/>
            </p:cNvGrpSpPr>
            <p:nvPr/>
          </p:nvGrpSpPr>
          <p:grpSpPr bwMode="auto">
            <a:xfrm>
              <a:off x="2832" y="1992"/>
              <a:ext cx="576" cy="528"/>
              <a:chOff x="624" y="2256"/>
              <a:chExt cx="576" cy="528"/>
            </a:xfrm>
          </p:grpSpPr>
          <p:sp>
            <p:nvSpPr>
              <p:cNvPr id="43235" name="Oval 227"/>
              <p:cNvSpPr>
                <a:spLocks noChangeArrowheads="1"/>
              </p:cNvSpPr>
              <p:nvPr/>
            </p:nvSpPr>
            <p:spPr bwMode="auto">
              <a:xfrm>
                <a:off x="624" y="2256"/>
                <a:ext cx="528" cy="528"/>
              </a:xfrm>
              <a:prstGeom prst="ellipse">
                <a:avLst/>
              </a:prstGeom>
              <a:solidFill>
                <a:srgbClr val="33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3236" name="Text Box 228"/>
              <p:cNvSpPr txBox="1">
                <a:spLocks noChangeArrowheads="1"/>
              </p:cNvSpPr>
              <p:nvPr/>
            </p:nvSpPr>
            <p:spPr bwMode="auto">
              <a:xfrm>
                <a:off x="720" y="2304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Cl</a:t>
                </a:r>
                <a:endParaRPr lang="en-US"/>
              </a:p>
            </p:txBody>
          </p:sp>
        </p:grpSp>
        <p:sp>
          <p:nvSpPr>
            <p:cNvPr id="43243" name="Text Box 235"/>
            <p:cNvSpPr txBox="1">
              <a:spLocks noChangeArrowheads="1"/>
            </p:cNvSpPr>
            <p:nvPr/>
          </p:nvSpPr>
          <p:spPr bwMode="auto">
            <a:xfrm>
              <a:off x="3600" y="2054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/>
                <a:t>+</a:t>
              </a:r>
              <a:endParaRPr lang="en-US"/>
            </a:p>
          </p:txBody>
        </p:sp>
        <p:grpSp>
          <p:nvGrpSpPr>
            <p:cNvPr id="43245" name="Group 237"/>
            <p:cNvGrpSpPr>
              <a:grpSpLocks/>
            </p:cNvGrpSpPr>
            <p:nvPr/>
          </p:nvGrpSpPr>
          <p:grpSpPr bwMode="auto">
            <a:xfrm>
              <a:off x="4032" y="1944"/>
              <a:ext cx="624" cy="624"/>
              <a:chOff x="1440" y="1968"/>
              <a:chExt cx="624" cy="624"/>
            </a:xfrm>
          </p:grpSpPr>
          <p:sp>
            <p:nvSpPr>
              <p:cNvPr id="43246" name="Oval 238"/>
              <p:cNvSpPr>
                <a:spLocks noChangeArrowheads="1"/>
              </p:cNvSpPr>
              <p:nvPr/>
            </p:nvSpPr>
            <p:spPr bwMode="auto">
              <a:xfrm>
                <a:off x="1440" y="1968"/>
                <a:ext cx="624" cy="624"/>
              </a:xfrm>
              <a:prstGeom prst="ellipse">
                <a:avLst/>
              </a:prstGeom>
              <a:solidFill>
                <a:srgbClr val="99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3247" name="Text Box 239"/>
              <p:cNvSpPr txBox="1">
                <a:spLocks noChangeArrowheads="1"/>
              </p:cNvSpPr>
              <p:nvPr/>
            </p:nvSpPr>
            <p:spPr bwMode="auto">
              <a:xfrm>
                <a:off x="1440" y="2112"/>
                <a:ext cx="624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solidFill>
                      <a:schemeClr val="tx2"/>
                    </a:solidFill>
                    <a:latin typeface="Arial" charset="0"/>
                  </a:rPr>
                  <a:t> </a:t>
                </a:r>
                <a:r>
                  <a:rPr lang="en-US" sz="1000">
                    <a:solidFill>
                      <a:schemeClr val="tx2"/>
                    </a:solidFill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tx2"/>
                    </a:solidFill>
                    <a:latin typeface="Arial" charset="0"/>
                  </a:rPr>
                  <a:t>Na</a:t>
                </a:r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0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autoUpdateAnimBg="0"/>
      <p:bldP spid="43224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458200" cy="11430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Type of Reaction: </a:t>
            </a:r>
            <a:r>
              <a:rPr lang="en-US" dirty="0">
                <a:latin typeface="Arial" charset="0"/>
              </a:rPr>
              <a:t>Decomposition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7391400" cy="6858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3600">
                <a:solidFill>
                  <a:srgbClr val="A50021"/>
                </a:solidFill>
                <a:latin typeface="Arial" charset="0"/>
              </a:rPr>
              <a:t>Example 2HgO</a:t>
            </a:r>
          </a:p>
        </p:txBody>
      </p:sp>
      <p:grpSp>
        <p:nvGrpSpPr>
          <p:cNvPr id="48132" name="Group 4"/>
          <p:cNvGrpSpPr>
            <a:grpSpLocks/>
          </p:cNvGrpSpPr>
          <p:nvPr/>
        </p:nvGrpSpPr>
        <p:grpSpPr bwMode="auto">
          <a:xfrm>
            <a:off x="990600" y="2667000"/>
            <a:ext cx="2895600" cy="2133600"/>
            <a:chOff x="624" y="1488"/>
            <a:chExt cx="1824" cy="1344"/>
          </a:xfrm>
        </p:grpSpPr>
        <p:sp>
          <p:nvSpPr>
            <p:cNvPr id="48133" name="Text Box 5"/>
            <p:cNvSpPr txBox="1">
              <a:spLocks noChangeArrowheads="1"/>
            </p:cNvSpPr>
            <p:nvPr/>
          </p:nvSpPr>
          <p:spPr bwMode="auto">
            <a:xfrm>
              <a:off x="2016" y="1920"/>
              <a:ext cx="4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>
                  <a:sym typeface="Symbol" pitchFamily="18" charset="2"/>
                </a:rPr>
                <a:t></a:t>
              </a:r>
              <a:endParaRPr lang="en-US"/>
            </a:p>
          </p:txBody>
        </p:sp>
        <p:grpSp>
          <p:nvGrpSpPr>
            <p:cNvPr id="48134" name="Group 6"/>
            <p:cNvGrpSpPr>
              <a:grpSpLocks/>
            </p:cNvGrpSpPr>
            <p:nvPr/>
          </p:nvGrpSpPr>
          <p:grpSpPr bwMode="auto">
            <a:xfrm>
              <a:off x="624" y="1488"/>
              <a:ext cx="956" cy="1344"/>
              <a:chOff x="624" y="1488"/>
              <a:chExt cx="956" cy="1344"/>
            </a:xfrm>
          </p:grpSpPr>
          <p:grpSp>
            <p:nvGrpSpPr>
              <p:cNvPr id="48135" name="Group 7"/>
              <p:cNvGrpSpPr>
                <a:grpSpLocks/>
              </p:cNvGrpSpPr>
              <p:nvPr/>
            </p:nvGrpSpPr>
            <p:grpSpPr bwMode="auto">
              <a:xfrm>
                <a:off x="624" y="1488"/>
                <a:ext cx="956" cy="624"/>
                <a:chOff x="576" y="1488"/>
                <a:chExt cx="956" cy="624"/>
              </a:xfrm>
            </p:grpSpPr>
            <p:grpSp>
              <p:nvGrpSpPr>
                <p:cNvPr id="48136" name="Group 8"/>
                <p:cNvGrpSpPr>
                  <a:grpSpLocks/>
                </p:cNvGrpSpPr>
                <p:nvPr/>
              </p:nvGrpSpPr>
              <p:grpSpPr bwMode="auto">
                <a:xfrm>
                  <a:off x="576" y="1584"/>
                  <a:ext cx="528" cy="432"/>
                  <a:chOff x="1152" y="3504"/>
                  <a:chExt cx="528" cy="432"/>
                </a:xfrm>
              </p:grpSpPr>
              <p:sp>
                <p:nvSpPr>
                  <p:cNvPr id="48137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3504"/>
                    <a:ext cx="432" cy="432"/>
                  </a:xfrm>
                  <a:prstGeom prst="ellipse">
                    <a:avLst/>
                  </a:prstGeom>
                  <a:solidFill>
                    <a:srgbClr val="FF6699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48138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0" y="3552"/>
                    <a:ext cx="480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3200">
                        <a:latin typeface="Arial" charset="0"/>
                      </a:rPr>
                      <a:t>O</a:t>
                    </a:r>
                    <a:endParaRPr lang="en-US"/>
                  </a:p>
                </p:txBody>
              </p:sp>
            </p:grpSp>
            <p:grpSp>
              <p:nvGrpSpPr>
                <p:cNvPr id="48139" name="Group 11"/>
                <p:cNvGrpSpPr>
                  <a:grpSpLocks/>
                </p:cNvGrpSpPr>
                <p:nvPr/>
              </p:nvGrpSpPr>
              <p:grpSpPr bwMode="auto">
                <a:xfrm>
                  <a:off x="960" y="1488"/>
                  <a:ext cx="572" cy="624"/>
                  <a:chOff x="864" y="1680"/>
                  <a:chExt cx="572" cy="624"/>
                </a:xfrm>
              </p:grpSpPr>
              <p:sp>
                <p:nvSpPr>
                  <p:cNvPr id="48140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864" y="1680"/>
                    <a:ext cx="572" cy="624"/>
                  </a:xfrm>
                  <a:prstGeom prst="ellipse">
                    <a:avLst/>
                  </a:prstGeom>
                  <a:solidFill>
                    <a:srgbClr val="FF99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48141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64" y="1824"/>
                    <a:ext cx="528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3200">
                        <a:solidFill>
                          <a:schemeClr val="tx2"/>
                        </a:solidFill>
                        <a:latin typeface="Arial" charset="0"/>
                      </a:rPr>
                      <a:t> Hg</a:t>
                    </a:r>
                    <a:endParaRPr lang="en-US"/>
                  </a:p>
                </p:txBody>
              </p:sp>
            </p:grpSp>
          </p:grpSp>
          <p:grpSp>
            <p:nvGrpSpPr>
              <p:cNvPr id="48142" name="Group 14"/>
              <p:cNvGrpSpPr>
                <a:grpSpLocks/>
              </p:cNvGrpSpPr>
              <p:nvPr/>
            </p:nvGrpSpPr>
            <p:grpSpPr bwMode="auto">
              <a:xfrm>
                <a:off x="624" y="2208"/>
                <a:ext cx="956" cy="624"/>
                <a:chOff x="576" y="1488"/>
                <a:chExt cx="956" cy="624"/>
              </a:xfrm>
            </p:grpSpPr>
            <p:grpSp>
              <p:nvGrpSpPr>
                <p:cNvPr id="48143" name="Group 15"/>
                <p:cNvGrpSpPr>
                  <a:grpSpLocks/>
                </p:cNvGrpSpPr>
                <p:nvPr/>
              </p:nvGrpSpPr>
              <p:grpSpPr bwMode="auto">
                <a:xfrm>
                  <a:off x="576" y="1584"/>
                  <a:ext cx="528" cy="432"/>
                  <a:chOff x="1152" y="3504"/>
                  <a:chExt cx="528" cy="432"/>
                </a:xfrm>
              </p:grpSpPr>
              <p:sp>
                <p:nvSpPr>
                  <p:cNvPr id="48144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3504"/>
                    <a:ext cx="432" cy="432"/>
                  </a:xfrm>
                  <a:prstGeom prst="ellipse">
                    <a:avLst/>
                  </a:prstGeom>
                  <a:solidFill>
                    <a:srgbClr val="FF6699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48145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0" y="3552"/>
                    <a:ext cx="480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3200">
                        <a:latin typeface="Arial" charset="0"/>
                      </a:rPr>
                      <a:t>O</a:t>
                    </a:r>
                    <a:endParaRPr lang="en-US"/>
                  </a:p>
                </p:txBody>
              </p:sp>
            </p:grpSp>
            <p:grpSp>
              <p:nvGrpSpPr>
                <p:cNvPr id="48146" name="Group 18"/>
                <p:cNvGrpSpPr>
                  <a:grpSpLocks/>
                </p:cNvGrpSpPr>
                <p:nvPr/>
              </p:nvGrpSpPr>
              <p:grpSpPr bwMode="auto">
                <a:xfrm>
                  <a:off x="960" y="1488"/>
                  <a:ext cx="572" cy="624"/>
                  <a:chOff x="864" y="1680"/>
                  <a:chExt cx="572" cy="624"/>
                </a:xfrm>
              </p:grpSpPr>
              <p:sp>
                <p:nvSpPr>
                  <p:cNvPr id="48147" name="Oval 19"/>
                  <p:cNvSpPr>
                    <a:spLocks noChangeArrowheads="1"/>
                  </p:cNvSpPr>
                  <p:nvPr/>
                </p:nvSpPr>
                <p:spPr bwMode="auto">
                  <a:xfrm>
                    <a:off x="864" y="1680"/>
                    <a:ext cx="572" cy="624"/>
                  </a:xfrm>
                  <a:prstGeom prst="ellipse">
                    <a:avLst/>
                  </a:prstGeom>
                  <a:solidFill>
                    <a:srgbClr val="FF99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48148" name="Text 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64" y="1824"/>
                    <a:ext cx="528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3200">
                        <a:solidFill>
                          <a:schemeClr val="tx2"/>
                        </a:solidFill>
                        <a:latin typeface="Arial" charset="0"/>
                      </a:rPr>
                      <a:t> Hg</a:t>
                    </a:r>
                    <a:endParaRPr lang="en-US"/>
                  </a:p>
                </p:txBody>
              </p:sp>
            </p:grpSp>
          </p:grpSp>
        </p:grpSp>
      </p:grpSp>
      <p:grpSp>
        <p:nvGrpSpPr>
          <p:cNvPr id="48149" name="Group 21"/>
          <p:cNvGrpSpPr>
            <a:grpSpLocks/>
          </p:cNvGrpSpPr>
          <p:nvPr/>
        </p:nvGrpSpPr>
        <p:grpSpPr bwMode="auto">
          <a:xfrm>
            <a:off x="4267200" y="2667000"/>
            <a:ext cx="3505200" cy="2133600"/>
            <a:chOff x="2688" y="1488"/>
            <a:chExt cx="2208" cy="1344"/>
          </a:xfrm>
        </p:grpSpPr>
        <p:grpSp>
          <p:nvGrpSpPr>
            <p:cNvPr id="48150" name="Group 22"/>
            <p:cNvGrpSpPr>
              <a:grpSpLocks/>
            </p:cNvGrpSpPr>
            <p:nvPr/>
          </p:nvGrpSpPr>
          <p:grpSpPr bwMode="auto">
            <a:xfrm>
              <a:off x="2688" y="1488"/>
              <a:ext cx="572" cy="624"/>
              <a:chOff x="864" y="1680"/>
              <a:chExt cx="572" cy="624"/>
            </a:xfrm>
          </p:grpSpPr>
          <p:sp>
            <p:nvSpPr>
              <p:cNvPr id="48151" name="Oval 23"/>
              <p:cNvSpPr>
                <a:spLocks noChangeArrowheads="1"/>
              </p:cNvSpPr>
              <p:nvPr/>
            </p:nvSpPr>
            <p:spPr bwMode="auto">
              <a:xfrm>
                <a:off x="864" y="1680"/>
                <a:ext cx="572" cy="624"/>
              </a:xfrm>
              <a:prstGeom prst="ellipse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8152" name="Text Box 24"/>
              <p:cNvSpPr txBox="1">
                <a:spLocks noChangeArrowheads="1"/>
              </p:cNvSpPr>
              <p:nvPr/>
            </p:nvSpPr>
            <p:spPr bwMode="auto">
              <a:xfrm>
                <a:off x="864" y="1824"/>
                <a:ext cx="528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solidFill>
                      <a:schemeClr val="tx2"/>
                    </a:solidFill>
                    <a:latin typeface="Arial" charset="0"/>
                  </a:rPr>
                  <a:t> Hg</a:t>
                </a:r>
                <a:endParaRPr lang="en-US"/>
              </a:p>
            </p:txBody>
          </p:sp>
        </p:grpSp>
        <p:grpSp>
          <p:nvGrpSpPr>
            <p:cNvPr id="48153" name="Group 25"/>
            <p:cNvGrpSpPr>
              <a:grpSpLocks/>
            </p:cNvGrpSpPr>
            <p:nvPr/>
          </p:nvGrpSpPr>
          <p:grpSpPr bwMode="auto">
            <a:xfrm>
              <a:off x="3984" y="2016"/>
              <a:ext cx="912" cy="432"/>
              <a:chOff x="4176" y="1872"/>
              <a:chExt cx="912" cy="432"/>
            </a:xfrm>
          </p:grpSpPr>
          <p:grpSp>
            <p:nvGrpSpPr>
              <p:cNvPr id="48154" name="Group 26"/>
              <p:cNvGrpSpPr>
                <a:grpSpLocks/>
              </p:cNvGrpSpPr>
              <p:nvPr/>
            </p:nvGrpSpPr>
            <p:grpSpPr bwMode="auto">
              <a:xfrm>
                <a:off x="4176" y="1872"/>
                <a:ext cx="528" cy="432"/>
                <a:chOff x="1152" y="3504"/>
                <a:chExt cx="528" cy="432"/>
              </a:xfrm>
            </p:grpSpPr>
            <p:sp>
              <p:nvSpPr>
                <p:cNvPr id="48155" name="Oval 27"/>
                <p:cNvSpPr>
                  <a:spLocks noChangeArrowheads="1"/>
                </p:cNvSpPr>
                <p:nvPr/>
              </p:nvSpPr>
              <p:spPr bwMode="auto">
                <a:xfrm>
                  <a:off x="1152" y="3504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48156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200" y="3552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  <p:grpSp>
            <p:nvGrpSpPr>
              <p:cNvPr id="48157" name="Group 29"/>
              <p:cNvGrpSpPr>
                <a:grpSpLocks/>
              </p:cNvGrpSpPr>
              <p:nvPr/>
            </p:nvGrpSpPr>
            <p:grpSpPr bwMode="auto">
              <a:xfrm>
                <a:off x="4560" y="1872"/>
                <a:ext cx="528" cy="432"/>
                <a:chOff x="1152" y="3504"/>
                <a:chExt cx="528" cy="432"/>
              </a:xfrm>
            </p:grpSpPr>
            <p:sp>
              <p:nvSpPr>
                <p:cNvPr id="48158" name="Oval 30"/>
                <p:cNvSpPr>
                  <a:spLocks noChangeArrowheads="1"/>
                </p:cNvSpPr>
                <p:nvPr/>
              </p:nvSpPr>
              <p:spPr bwMode="auto">
                <a:xfrm>
                  <a:off x="1152" y="3504"/>
                  <a:ext cx="432" cy="432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48159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1200" y="3552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O</a:t>
                  </a:r>
                  <a:endParaRPr lang="en-US"/>
                </a:p>
              </p:txBody>
            </p:sp>
          </p:grpSp>
        </p:grpSp>
        <p:grpSp>
          <p:nvGrpSpPr>
            <p:cNvPr id="48160" name="Group 32"/>
            <p:cNvGrpSpPr>
              <a:grpSpLocks/>
            </p:cNvGrpSpPr>
            <p:nvPr/>
          </p:nvGrpSpPr>
          <p:grpSpPr bwMode="auto">
            <a:xfrm>
              <a:off x="2688" y="2208"/>
              <a:ext cx="572" cy="624"/>
              <a:chOff x="864" y="1680"/>
              <a:chExt cx="572" cy="624"/>
            </a:xfrm>
          </p:grpSpPr>
          <p:sp>
            <p:nvSpPr>
              <p:cNvPr id="48161" name="Oval 33"/>
              <p:cNvSpPr>
                <a:spLocks noChangeArrowheads="1"/>
              </p:cNvSpPr>
              <p:nvPr/>
            </p:nvSpPr>
            <p:spPr bwMode="auto">
              <a:xfrm>
                <a:off x="864" y="1680"/>
                <a:ext cx="572" cy="624"/>
              </a:xfrm>
              <a:prstGeom prst="ellipse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8162" name="Text Box 34"/>
              <p:cNvSpPr txBox="1">
                <a:spLocks noChangeArrowheads="1"/>
              </p:cNvSpPr>
              <p:nvPr/>
            </p:nvSpPr>
            <p:spPr bwMode="auto">
              <a:xfrm>
                <a:off x="864" y="1824"/>
                <a:ext cx="528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solidFill>
                      <a:schemeClr val="tx2"/>
                    </a:solidFill>
                    <a:latin typeface="Arial" charset="0"/>
                  </a:rPr>
                  <a:t> Hg</a:t>
                </a:r>
                <a:endParaRPr lang="en-US"/>
              </a:p>
            </p:txBody>
          </p:sp>
        </p:grpSp>
        <p:sp>
          <p:nvSpPr>
            <p:cNvPr id="48163" name="Text Box 35"/>
            <p:cNvSpPr txBox="1">
              <a:spLocks noChangeArrowheads="1"/>
            </p:cNvSpPr>
            <p:nvPr/>
          </p:nvSpPr>
          <p:spPr bwMode="auto">
            <a:xfrm>
              <a:off x="3456" y="2064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/>
                <a:t>+</a:t>
              </a:r>
              <a:endParaRPr lang="en-US"/>
            </a:p>
          </p:txBody>
        </p:sp>
      </p:grpSp>
      <p:sp>
        <p:nvSpPr>
          <p:cNvPr id="48164" name="Rectangle 36"/>
          <p:cNvSpPr>
            <a:spLocks noChangeArrowheads="1"/>
          </p:cNvSpPr>
          <p:nvPr/>
        </p:nvSpPr>
        <p:spPr bwMode="auto">
          <a:xfrm>
            <a:off x="457200" y="51816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latin typeface="Arial" charset="0"/>
              </a:rPr>
              <a:t>General: 	AB </a:t>
            </a:r>
            <a:r>
              <a:rPr lang="en-US" sz="4400">
                <a:latin typeface="Arial" charset="0"/>
                <a:sym typeface="Symbol" pitchFamily="18" charset="2"/>
              </a:rPr>
              <a:t> A + B</a:t>
            </a:r>
            <a:endParaRPr lang="en-US" sz="4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0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  <p:bldP spid="4816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mic Sans MS" pitchFamily="66" charset="0"/>
              </a:rPr>
              <a:t>Decomposition Reaction </a:t>
            </a:r>
            <a:r>
              <a:rPr lang="en-US" dirty="0" smtClean="0">
                <a:latin typeface="Comic Sans MS" pitchFamily="66" charset="0"/>
              </a:rPr>
              <a:t>Characteristics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omic Sans MS" pitchFamily="66" charset="0"/>
              </a:rPr>
              <a:t>ONE </a:t>
            </a:r>
            <a:r>
              <a:rPr lang="en-US" dirty="0">
                <a:latin typeface="Comic Sans MS" pitchFamily="66" charset="0"/>
              </a:rPr>
              <a:t>reactant produces two or more products. Splitting of large molecules into elements or smaller molecules.</a:t>
            </a:r>
          </a:p>
          <a:p>
            <a:pPr>
              <a:defRPr/>
            </a:pPr>
            <a:r>
              <a:rPr lang="en-US" dirty="0">
                <a:latin typeface="Comic Sans MS" pitchFamily="66" charset="0"/>
              </a:rPr>
              <a:t>Usually endothermic (requires energy)</a:t>
            </a:r>
          </a:p>
          <a:p>
            <a:pPr>
              <a:defRPr/>
            </a:pPr>
            <a:r>
              <a:rPr lang="en-US" dirty="0">
                <a:latin typeface="Comic Sans MS" pitchFamily="66" charset="0"/>
              </a:rPr>
              <a:t>Can require energy in the form of heat, electricity, catalyst, UV light</a:t>
            </a:r>
          </a:p>
          <a:p>
            <a:pPr>
              <a:defRPr/>
            </a:pPr>
            <a:r>
              <a:rPr lang="en-US" dirty="0">
                <a:latin typeface="Comic Sans MS" pitchFamily="66" charset="0"/>
              </a:rPr>
              <a:t>*some decomposition </a:t>
            </a:r>
            <a:r>
              <a:rPr lang="en-US" dirty="0" err="1">
                <a:latin typeface="Comic Sans MS" pitchFamily="66" charset="0"/>
              </a:rPr>
              <a:t>rxns</a:t>
            </a:r>
            <a:r>
              <a:rPr lang="en-US" dirty="0">
                <a:latin typeface="Comic Sans MS" pitchFamily="66" charset="0"/>
              </a:rPr>
              <a:t> occur at room temperature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10103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b="1" dirty="0"/>
              <a:t/>
            </a:r>
            <a:br>
              <a:rPr lang="en-CA" b="1" dirty="0"/>
            </a:b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b="1" dirty="0" smtClean="0"/>
              <a:t>Predicting Products of Decomposition Reactions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CA" sz="2800" dirty="0" smtClean="0"/>
              <a:t>Metallic </a:t>
            </a:r>
            <a:r>
              <a:rPr lang="en-CA" sz="2800" dirty="0"/>
              <a:t>carbonates, when heated, form metallic oxides and CO</a:t>
            </a:r>
            <a:r>
              <a:rPr lang="en-CA" sz="2800" baseline="-25000" dirty="0"/>
              <a:t>2(g)</a:t>
            </a:r>
            <a:r>
              <a:rPr lang="en-CA" sz="2800" dirty="0"/>
              <a:t>. </a:t>
            </a:r>
          </a:p>
          <a:p>
            <a:pPr marL="0" indent="0">
              <a:buNone/>
              <a:defRPr/>
            </a:pPr>
            <a:r>
              <a:rPr lang="en-CA" sz="2800" dirty="0"/>
              <a:t>	EX. CaCO</a:t>
            </a:r>
            <a:r>
              <a:rPr lang="en-CA" sz="2800" baseline="-25000" dirty="0"/>
              <a:t>3(s)</a:t>
            </a:r>
            <a:r>
              <a:rPr lang="en-CA" sz="2800" dirty="0"/>
              <a:t> → </a:t>
            </a:r>
            <a:r>
              <a:rPr lang="en-CA" sz="2800" dirty="0" err="1"/>
              <a:t>CaO</a:t>
            </a:r>
            <a:r>
              <a:rPr lang="en-CA" sz="2800" baseline="-25000" dirty="0"/>
              <a:t>(s)</a:t>
            </a:r>
            <a:r>
              <a:rPr lang="en-CA" sz="2800" dirty="0"/>
              <a:t> + CO</a:t>
            </a:r>
            <a:r>
              <a:rPr lang="en-CA" sz="2800" baseline="-25000" dirty="0"/>
              <a:t>2(g)</a:t>
            </a:r>
            <a:r>
              <a:rPr lang="en-CA" sz="2800" dirty="0"/>
              <a:t> </a:t>
            </a:r>
          </a:p>
          <a:p>
            <a:pPr>
              <a:defRPr/>
            </a:pPr>
            <a:r>
              <a:rPr lang="en-CA" sz="2800" dirty="0"/>
              <a:t>Most metallic hydroxides, when heated, decompose into metallic oxides and water. </a:t>
            </a:r>
          </a:p>
          <a:p>
            <a:pPr marL="0" indent="0">
              <a:buNone/>
              <a:defRPr/>
            </a:pPr>
            <a:r>
              <a:rPr lang="en-CA" sz="2800" dirty="0"/>
              <a:t>	EX. </a:t>
            </a:r>
            <a:r>
              <a:rPr lang="en-CA" sz="2800" dirty="0" err="1"/>
              <a:t>Ca</a:t>
            </a:r>
            <a:r>
              <a:rPr lang="en-CA" sz="2800" dirty="0"/>
              <a:t>(OH)</a:t>
            </a:r>
            <a:r>
              <a:rPr lang="en-CA" sz="2800" baseline="-25000" dirty="0"/>
              <a:t>2(s)</a:t>
            </a:r>
            <a:r>
              <a:rPr lang="en-CA" sz="2800" dirty="0"/>
              <a:t> → </a:t>
            </a:r>
            <a:r>
              <a:rPr lang="en-CA" sz="2800" dirty="0" err="1"/>
              <a:t>CaO</a:t>
            </a:r>
            <a:r>
              <a:rPr lang="en-CA" sz="2800" baseline="-25000" dirty="0"/>
              <a:t>(s)</a:t>
            </a:r>
            <a:r>
              <a:rPr lang="en-CA" sz="2800" dirty="0"/>
              <a:t> + H</a:t>
            </a:r>
            <a:r>
              <a:rPr lang="en-CA" sz="2800" baseline="-25000" dirty="0"/>
              <a:t>2</a:t>
            </a:r>
            <a:r>
              <a:rPr lang="en-CA" sz="2800" dirty="0"/>
              <a:t>O</a:t>
            </a:r>
            <a:r>
              <a:rPr lang="en-CA" sz="2800" baseline="-25000" dirty="0"/>
              <a:t>(g)</a:t>
            </a:r>
            <a:r>
              <a:rPr lang="en-CA" sz="2800" dirty="0"/>
              <a:t> </a:t>
            </a:r>
          </a:p>
          <a:p>
            <a:pPr>
              <a:defRPr/>
            </a:pPr>
            <a:r>
              <a:rPr lang="en-CA" sz="2800" dirty="0"/>
              <a:t>Metallic chlorates, when heated, decompose into metallic chlorides and oxygen. </a:t>
            </a:r>
          </a:p>
          <a:p>
            <a:pPr marL="0" indent="0">
              <a:buNone/>
              <a:defRPr/>
            </a:pPr>
            <a:r>
              <a:rPr lang="en-CA" sz="2800" dirty="0"/>
              <a:t>	EX. 2KClO</a:t>
            </a:r>
            <a:r>
              <a:rPr lang="en-CA" sz="2800" baseline="-25000" dirty="0"/>
              <a:t>3(s)</a:t>
            </a:r>
            <a:r>
              <a:rPr lang="en-CA" sz="2800" dirty="0"/>
              <a:t> → 2KCl</a:t>
            </a:r>
            <a:r>
              <a:rPr lang="en-CA" sz="2800" baseline="-25000" dirty="0"/>
              <a:t>(s)</a:t>
            </a:r>
            <a:r>
              <a:rPr lang="en-CA" sz="2800" dirty="0"/>
              <a:t> + 3O</a:t>
            </a:r>
            <a:r>
              <a:rPr lang="en-CA" sz="2800" baseline="-25000" dirty="0"/>
              <a:t>2(g)</a:t>
            </a:r>
            <a:r>
              <a:rPr lang="en-CA" sz="2800" dirty="0"/>
              <a:t> </a:t>
            </a:r>
          </a:p>
          <a:p>
            <a:pPr>
              <a:defRPr/>
            </a:pPr>
            <a:r>
              <a:rPr lang="en-CA" sz="2800" dirty="0"/>
              <a:t>Some acids, when heated, decompose into </a:t>
            </a:r>
            <a:r>
              <a:rPr lang="en-CA" sz="2800" dirty="0" err="1"/>
              <a:t>nonmetallic</a:t>
            </a:r>
            <a:r>
              <a:rPr lang="en-CA" sz="2800" dirty="0"/>
              <a:t> oxides and water. </a:t>
            </a:r>
          </a:p>
          <a:p>
            <a:pPr marL="0" indent="0">
              <a:buNone/>
              <a:defRPr/>
            </a:pPr>
            <a:r>
              <a:rPr lang="en-CA" sz="2800" dirty="0"/>
              <a:t>	EX. H</a:t>
            </a:r>
            <a:r>
              <a:rPr lang="en-CA" sz="2800" baseline="-25000" dirty="0"/>
              <a:t>2</a:t>
            </a:r>
            <a:r>
              <a:rPr lang="en-CA" sz="2800" dirty="0"/>
              <a:t>SO</a:t>
            </a:r>
            <a:r>
              <a:rPr lang="en-CA" sz="2800" baseline="-25000" dirty="0"/>
              <a:t>4</a:t>
            </a:r>
            <a:r>
              <a:rPr lang="en-CA" sz="2800" dirty="0"/>
              <a:t> → H</a:t>
            </a:r>
            <a:r>
              <a:rPr lang="en-CA" sz="2800" baseline="-25000" dirty="0"/>
              <a:t>2</a:t>
            </a:r>
            <a:r>
              <a:rPr lang="en-CA" sz="2800" dirty="0"/>
              <a:t>O</a:t>
            </a:r>
            <a:r>
              <a:rPr lang="en-CA" sz="2800" baseline="-25000" dirty="0"/>
              <a:t>(l)</a:t>
            </a:r>
            <a:r>
              <a:rPr lang="en-CA" sz="2800" dirty="0"/>
              <a:t> + SO</a:t>
            </a:r>
            <a:r>
              <a:rPr lang="en-CA" sz="2800" baseline="-25000" dirty="0"/>
              <a:t>3(g)</a:t>
            </a:r>
            <a:r>
              <a:rPr lang="en-CA" sz="2800" dirty="0"/>
              <a:t> </a:t>
            </a:r>
          </a:p>
          <a:p>
            <a:pPr>
              <a:defRPr/>
            </a:pPr>
            <a:r>
              <a:rPr lang="en-CA" sz="2800" dirty="0"/>
              <a:t>Some oxides, when heated, decompose. </a:t>
            </a:r>
          </a:p>
          <a:p>
            <a:pPr marL="0" indent="0">
              <a:buNone/>
              <a:defRPr/>
            </a:pPr>
            <a:r>
              <a:rPr lang="en-CA" sz="2800" dirty="0"/>
              <a:t>	EX. 2HgO</a:t>
            </a:r>
            <a:r>
              <a:rPr lang="en-CA" sz="2800" baseline="-25000" dirty="0"/>
              <a:t>(s)</a:t>
            </a:r>
            <a:r>
              <a:rPr lang="en-CA" sz="2800" dirty="0"/>
              <a:t> → 2Hg</a:t>
            </a:r>
            <a:r>
              <a:rPr lang="en-CA" sz="2800" baseline="-25000" dirty="0"/>
              <a:t>(l)</a:t>
            </a:r>
            <a:r>
              <a:rPr lang="en-CA" sz="2800" dirty="0"/>
              <a:t> + O</a:t>
            </a:r>
            <a:r>
              <a:rPr lang="en-CA" sz="2800" baseline="-25000" dirty="0"/>
              <a:t>2(g)</a:t>
            </a:r>
            <a:r>
              <a:rPr lang="en-CA" sz="2800" dirty="0"/>
              <a:t> </a:t>
            </a:r>
          </a:p>
          <a:p>
            <a:pPr>
              <a:defRPr/>
            </a:pPr>
            <a:r>
              <a:rPr lang="en-CA" sz="2800" dirty="0"/>
              <a:t>Some decomposition reactions are produced by electricity. </a:t>
            </a:r>
          </a:p>
          <a:p>
            <a:pPr marL="0" indent="0">
              <a:buNone/>
              <a:defRPr/>
            </a:pPr>
            <a:r>
              <a:rPr lang="en-CA" sz="2800" dirty="0"/>
              <a:t>	EX. 2H</a:t>
            </a:r>
            <a:r>
              <a:rPr lang="en-CA" sz="2800" baseline="-25000" dirty="0"/>
              <a:t>2</a:t>
            </a:r>
            <a:r>
              <a:rPr lang="en-CA" sz="2800" dirty="0"/>
              <a:t>O</a:t>
            </a:r>
            <a:r>
              <a:rPr lang="en-CA" sz="2800" baseline="-25000" dirty="0"/>
              <a:t>(l)</a:t>
            </a:r>
            <a:r>
              <a:rPr lang="en-CA" sz="2800" dirty="0"/>
              <a:t> → 2H</a:t>
            </a:r>
            <a:r>
              <a:rPr lang="en-CA" sz="2800" baseline="-25000" dirty="0"/>
              <a:t>2(g)</a:t>
            </a:r>
            <a:r>
              <a:rPr lang="en-CA" sz="2800" dirty="0"/>
              <a:t> + O</a:t>
            </a:r>
            <a:r>
              <a:rPr lang="en-CA" sz="2800" baseline="-25000" dirty="0"/>
              <a:t>2(g)</a:t>
            </a:r>
            <a:r>
              <a:rPr lang="en-CA" sz="2800" dirty="0"/>
              <a:t> </a:t>
            </a:r>
          </a:p>
          <a:p>
            <a:pPr marL="0" indent="0">
              <a:buNone/>
              <a:defRPr/>
            </a:pPr>
            <a:r>
              <a:rPr lang="en-CA" sz="2800" dirty="0"/>
              <a:t>	EX. 2NaCl</a:t>
            </a:r>
            <a:r>
              <a:rPr lang="en-CA" sz="2800" baseline="-25000" dirty="0"/>
              <a:t>(l)</a:t>
            </a:r>
            <a:r>
              <a:rPr lang="en-CA" sz="2800" dirty="0"/>
              <a:t> → 2Na</a:t>
            </a:r>
            <a:r>
              <a:rPr lang="en-CA" sz="2800" baseline="-25000" dirty="0"/>
              <a:t>(s)</a:t>
            </a:r>
            <a:r>
              <a:rPr lang="en-CA" sz="2800" dirty="0"/>
              <a:t> + Cl</a:t>
            </a:r>
            <a:r>
              <a:rPr lang="en-CA" sz="2800" baseline="-25000" dirty="0"/>
              <a:t>2(g)</a:t>
            </a:r>
            <a:r>
              <a:rPr lang="en-CA" sz="2800" dirty="0"/>
              <a:t>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525192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8763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charset="0"/>
              </a:rPr>
              <a:t>Type of Reaction: </a:t>
            </a:r>
            <a:r>
              <a:rPr lang="en-US" dirty="0">
                <a:latin typeface="Arial" charset="0"/>
              </a:rPr>
              <a:t>Single </a:t>
            </a:r>
            <a:r>
              <a:rPr lang="en-US" dirty="0" smtClean="0">
                <a:latin typeface="Arial" charset="0"/>
              </a:rPr>
              <a:t>Displacement</a:t>
            </a:r>
            <a:endParaRPr lang="en-US" dirty="0">
              <a:latin typeface="Arial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7391400" cy="6858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3600">
                <a:solidFill>
                  <a:srgbClr val="A50021"/>
                </a:solidFill>
                <a:latin typeface="Arial" charset="0"/>
              </a:rPr>
              <a:t>Example: Zn + CuCl</a:t>
            </a:r>
            <a:r>
              <a:rPr lang="en-US" sz="3600" baseline="-25000">
                <a:solidFill>
                  <a:srgbClr val="A50021"/>
                </a:solidFill>
                <a:latin typeface="Arial" charset="0"/>
              </a:rPr>
              <a:t>2</a:t>
            </a:r>
            <a:endParaRPr lang="en-US" sz="3600">
              <a:solidFill>
                <a:srgbClr val="A50021"/>
              </a:solidFill>
              <a:latin typeface="Arial" charset="0"/>
            </a:endParaRPr>
          </a:p>
        </p:txBody>
      </p:sp>
      <p:grpSp>
        <p:nvGrpSpPr>
          <p:cNvPr id="45112" name="Group 56"/>
          <p:cNvGrpSpPr>
            <a:grpSpLocks/>
          </p:cNvGrpSpPr>
          <p:nvPr/>
        </p:nvGrpSpPr>
        <p:grpSpPr bwMode="auto">
          <a:xfrm>
            <a:off x="533400" y="2895600"/>
            <a:ext cx="4495800" cy="1371600"/>
            <a:chOff x="336" y="1824"/>
            <a:chExt cx="2832" cy="864"/>
          </a:xfrm>
        </p:grpSpPr>
        <p:sp>
          <p:nvSpPr>
            <p:cNvPr id="45067" name="Text Box 11"/>
            <p:cNvSpPr txBox="1">
              <a:spLocks noChangeArrowheads="1"/>
            </p:cNvSpPr>
            <p:nvPr/>
          </p:nvSpPr>
          <p:spPr bwMode="auto">
            <a:xfrm>
              <a:off x="2736" y="2064"/>
              <a:ext cx="4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>
                  <a:sym typeface="Symbol" pitchFamily="18" charset="2"/>
                </a:rPr>
                <a:t></a:t>
              </a:r>
              <a:endParaRPr lang="en-US"/>
            </a:p>
          </p:txBody>
        </p:sp>
        <p:grpSp>
          <p:nvGrpSpPr>
            <p:cNvPr id="45090" name="Group 34"/>
            <p:cNvGrpSpPr>
              <a:grpSpLocks/>
            </p:cNvGrpSpPr>
            <p:nvPr/>
          </p:nvGrpSpPr>
          <p:grpSpPr bwMode="auto">
            <a:xfrm>
              <a:off x="2064" y="1944"/>
              <a:ext cx="572" cy="624"/>
              <a:chOff x="1008" y="2208"/>
              <a:chExt cx="572" cy="624"/>
            </a:xfrm>
          </p:grpSpPr>
          <p:sp>
            <p:nvSpPr>
              <p:cNvPr id="45073" name="Oval 17"/>
              <p:cNvSpPr>
                <a:spLocks noChangeArrowheads="1"/>
              </p:cNvSpPr>
              <p:nvPr/>
            </p:nvSpPr>
            <p:spPr bwMode="auto">
              <a:xfrm>
                <a:off x="1008" y="2208"/>
                <a:ext cx="572" cy="624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5074" name="Text Box 18"/>
              <p:cNvSpPr txBox="1">
                <a:spLocks noChangeArrowheads="1"/>
              </p:cNvSpPr>
              <p:nvPr/>
            </p:nvSpPr>
            <p:spPr bwMode="auto">
              <a:xfrm>
                <a:off x="1008" y="2352"/>
                <a:ext cx="528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solidFill>
                      <a:schemeClr val="tx2"/>
                    </a:solidFill>
                    <a:latin typeface="Arial" charset="0"/>
                  </a:rPr>
                  <a:t> Zn</a:t>
                </a:r>
                <a:endParaRPr lang="en-US"/>
              </a:p>
            </p:txBody>
          </p:sp>
        </p:grpSp>
        <p:grpSp>
          <p:nvGrpSpPr>
            <p:cNvPr id="45111" name="Group 55"/>
            <p:cNvGrpSpPr>
              <a:grpSpLocks/>
            </p:cNvGrpSpPr>
            <p:nvPr/>
          </p:nvGrpSpPr>
          <p:grpSpPr bwMode="auto">
            <a:xfrm>
              <a:off x="336" y="1824"/>
              <a:ext cx="1344" cy="864"/>
              <a:chOff x="336" y="1776"/>
              <a:chExt cx="1344" cy="864"/>
            </a:xfrm>
          </p:grpSpPr>
          <p:grpSp>
            <p:nvGrpSpPr>
              <p:cNvPr id="45094" name="Group 38"/>
              <p:cNvGrpSpPr>
                <a:grpSpLocks/>
              </p:cNvGrpSpPr>
              <p:nvPr/>
            </p:nvGrpSpPr>
            <p:grpSpPr bwMode="auto">
              <a:xfrm>
                <a:off x="1104" y="2112"/>
                <a:ext cx="576" cy="528"/>
                <a:chOff x="624" y="2256"/>
                <a:chExt cx="576" cy="528"/>
              </a:xfrm>
            </p:grpSpPr>
            <p:sp>
              <p:nvSpPr>
                <p:cNvPr id="45095" name="Oval 39"/>
                <p:cNvSpPr>
                  <a:spLocks noChangeArrowheads="1"/>
                </p:cNvSpPr>
                <p:nvPr/>
              </p:nvSpPr>
              <p:spPr bwMode="auto">
                <a:xfrm>
                  <a:off x="624" y="2256"/>
                  <a:ext cx="528" cy="528"/>
                </a:xfrm>
                <a:prstGeom prst="ellipse">
                  <a:avLst/>
                </a:prstGeom>
                <a:solidFill>
                  <a:srgbClr val="3399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45096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720" y="2304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Cl</a:t>
                  </a:r>
                  <a:endParaRPr lang="en-US"/>
                </a:p>
              </p:txBody>
            </p:sp>
          </p:grpSp>
          <p:grpSp>
            <p:nvGrpSpPr>
              <p:cNvPr id="45093" name="Group 37"/>
              <p:cNvGrpSpPr>
                <a:grpSpLocks/>
              </p:cNvGrpSpPr>
              <p:nvPr/>
            </p:nvGrpSpPr>
            <p:grpSpPr bwMode="auto">
              <a:xfrm>
                <a:off x="336" y="2112"/>
                <a:ext cx="576" cy="528"/>
                <a:chOff x="624" y="2256"/>
                <a:chExt cx="576" cy="528"/>
              </a:xfrm>
            </p:grpSpPr>
            <p:sp>
              <p:nvSpPr>
                <p:cNvPr id="45070" name="Oval 14"/>
                <p:cNvSpPr>
                  <a:spLocks noChangeArrowheads="1"/>
                </p:cNvSpPr>
                <p:nvPr/>
              </p:nvSpPr>
              <p:spPr bwMode="auto">
                <a:xfrm>
                  <a:off x="624" y="2256"/>
                  <a:ext cx="528" cy="528"/>
                </a:xfrm>
                <a:prstGeom prst="ellipse">
                  <a:avLst/>
                </a:prstGeom>
                <a:solidFill>
                  <a:srgbClr val="3399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45071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720" y="2304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Cl</a:t>
                  </a:r>
                  <a:endParaRPr lang="en-US"/>
                </a:p>
              </p:txBody>
            </p:sp>
          </p:grpSp>
          <p:grpSp>
            <p:nvGrpSpPr>
              <p:cNvPr id="45091" name="Group 35"/>
              <p:cNvGrpSpPr>
                <a:grpSpLocks/>
              </p:cNvGrpSpPr>
              <p:nvPr/>
            </p:nvGrpSpPr>
            <p:grpSpPr bwMode="auto">
              <a:xfrm>
                <a:off x="672" y="1776"/>
                <a:ext cx="624" cy="624"/>
                <a:chOff x="1344" y="2496"/>
                <a:chExt cx="624" cy="624"/>
              </a:xfrm>
            </p:grpSpPr>
            <p:sp>
              <p:nvSpPr>
                <p:cNvPr id="45076" name="Oval 20"/>
                <p:cNvSpPr>
                  <a:spLocks noChangeArrowheads="1"/>
                </p:cNvSpPr>
                <p:nvPr/>
              </p:nvSpPr>
              <p:spPr bwMode="auto">
                <a:xfrm>
                  <a:off x="1344" y="2496"/>
                  <a:ext cx="624" cy="624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4507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344" y="2640"/>
                  <a:ext cx="624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solidFill>
                        <a:schemeClr val="tx2"/>
                      </a:solidFill>
                      <a:latin typeface="Arial" charset="0"/>
                    </a:rPr>
                    <a:t> </a:t>
                  </a:r>
                  <a:r>
                    <a:rPr lang="en-US" sz="1000">
                      <a:solidFill>
                        <a:schemeClr val="tx2"/>
                      </a:solidFill>
                      <a:latin typeface="Arial" charset="0"/>
                    </a:rPr>
                    <a:t> </a:t>
                  </a:r>
                  <a:r>
                    <a:rPr lang="en-US" sz="3200">
                      <a:solidFill>
                        <a:schemeClr val="tx2"/>
                      </a:solidFill>
                      <a:latin typeface="Arial" charset="0"/>
                    </a:rPr>
                    <a:t>Cu</a:t>
                  </a:r>
                  <a:endParaRPr lang="en-US"/>
                </a:p>
              </p:txBody>
            </p:sp>
          </p:grpSp>
        </p:grpSp>
        <p:sp>
          <p:nvSpPr>
            <p:cNvPr id="45088" name="Text Box 32"/>
            <p:cNvSpPr txBox="1">
              <a:spLocks noChangeArrowheads="1"/>
            </p:cNvSpPr>
            <p:nvPr/>
          </p:nvSpPr>
          <p:spPr bwMode="auto">
            <a:xfrm>
              <a:off x="1680" y="2054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/>
                <a:t>+</a:t>
              </a:r>
              <a:endParaRPr lang="en-US"/>
            </a:p>
          </p:txBody>
        </p:sp>
      </p:grpSp>
      <p:sp>
        <p:nvSpPr>
          <p:cNvPr id="45089" name="Rectangle 33"/>
          <p:cNvSpPr>
            <a:spLocks noChangeArrowheads="1"/>
          </p:cNvSpPr>
          <p:nvPr/>
        </p:nvSpPr>
        <p:spPr bwMode="auto">
          <a:xfrm>
            <a:off x="304800" y="49530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latin typeface="Arial" charset="0"/>
              </a:rPr>
              <a:t>General: 	AB + C </a:t>
            </a:r>
            <a:r>
              <a:rPr lang="en-US" sz="4400">
                <a:latin typeface="Arial" charset="0"/>
                <a:sym typeface="Symbol" pitchFamily="18" charset="2"/>
              </a:rPr>
              <a:t> AC + B</a:t>
            </a:r>
            <a:endParaRPr lang="en-US" sz="4400">
              <a:latin typeface="Arial" charset="0"/>
            </a:endParaRPr>
          </a:p>
        </p:txBody>
      </p:sp>
      <p:grpSp>
        <p:nvGrpSpPr>
          <p:cNvPr id="45113" name="Group 57"/>
          <p:cNvGrpSpPr>
            <a:grpSpLocks/>
          </p:cNvGrpSpPr>
          <p:nvPr/>
        </p:nvGrpSpPr>
        <p:grpSpPr bwMode="auto">
          <a:xfrm>
            <a:off x="5181600" y="2895600"/>
            <a:ext cx="3657600" cy="1371600"/>
            <a:chOff x="3264" y="1824"/>
            <a:chExt cx="2304" cy="864"/>
          </a:xfrm>
        </p:grpSpPr>
        <p:grpSp>
          <p:nvGrpSpPr>
            <p:cNvPr id="45110" name="Group 54"/>
            <p:cNvGrpSpPr>
              <a:grpSpLocks/>
            </p:cNvGrpSpPr>
            <p:nvPr/>
          </p:nvGrpSpPr>
          <p:grpSpPr bwMode="auto">
            <a:xfrm>
              <a:off x="3264" y="1824"/>
              <a:ext cx="1344" cy="864"/>
              <a:chOff x="3264" y="1872"/>
              <a:chExt cx="1344" cy="864"/>
            </a:xfrm>
          </p:grpSpPr>
          <p:grpSp>
            <p:nvGrpSpPr>
              <p:cNvPr id="45097" name="Group 41"/>
              <p:cNvGrpSpPr>
                <a:grpSpLocks/>
              </p:cNvGrpSpPr>
              <p:nvPr/>
            </p:nvGrpSpPr>
            <p:grpSpPr bwMode="auto">
              <a:xfrm>
                <a:off x="4032" y="2208"/>
                <a:ext cx="576" cy="528"/>
                <a:chOff x="624" y="2256"/>
                <a:chExt cx="576" cy="528"/>
              </a:xfrm>
            </p:grpSpPr>
            <p:sp>
              <p:nvSpPr>
                <p:cNvPr id="45098" name="Oval 42"/>
                <p:cNvSpPr>
                  <a:spLocks noChangeArrowheads="1"/>
                </p:cNvSpPr>
                <p:nvPr/>
              </p:nvSpPr>
              <p:spPr bwMode="auto">
                <a:xfrm>
                  <a:off x="624" y="2256"/>
                  <a:ext cx="528" cy="528"/>
                </a:xfrm>
                <a:prstGeom prst="ellipse">
                  <a:avLst/>
                </a:prstGeom>
                <a:solidFill>
                  <a:srgbClr val="3399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45099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720" y="2304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Cl</a:t>
                  </a:r>
                  <a:endParaRPr lang="en-US"/>
                </a:p>
              </p:txBody>
            </p:sp>
          </p:grpSp>
          <p:grpSp>
            <p:nvGrpSpPr>
              <p:cNvPr id="45100" name="Group 44"/>
              <p:cNvGrpSpPr>
                <a:grpSpLocks/>
              </p:cNvGrpSpPr>
              <p:nvPr/>
            </p:nvGrpSpPr>
            <p:grpSpPr bwMode="auto">
              <a:xfrm>
                <a:off x="3264" y="2208"/>
                <a:ext cx="576" cy="528"/>
                <a:chOff x="624" y="2256"/>
                <a:chExt cx="576" cy="528"/>
              </a:xfrm>
            </p:grpSpPr>
            <p:sp>
              <p:nvSpPr>
                <p:cNvPr id="45101" name="Oval 45"/>
                <p:cNvSpPr>
                  <a:spLocks noChangeArrowheads="1"/>
                </p:cNvSpPr>
                <p:nvPr/>
              </p:nvSpPr>
              <p:spPr bwMode="auto">
                <a:xfrm>
                  <a:off x="624" y="2256"/>
                  <a:ext cx="528" cy="528"/>
                </a:xfrm>
                <a:prstGeom prst="ellipse">
                  <a:avLst/>
                </a:prstGeom>
                <a:solidFill>
                  <a:srgbClr val="3399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45102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720" y="2304"/>
                  <a:ext cx="48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latin typeface="Arial" charset="0"/>
                    </a:rPr>
                    <a:t>Cl</a:t>
                  </a:r>
                  <a:endParaRPr lang="en-US"/>
                </a:p>
              </p:txBody>
            </p:sp>
          </p:grpSp>
          <p:grpSp>
            <p:nvGrpSpPr>
              <p:cNvPr id="45103" name="Group 47"/>
              <p:cNvGrpSpPr>
                <a:grpSpLocks/>
              </p:cNvGrpSpPr>
              <p:nvPr/>
            </p:nvGrpSpPr>
            <p:grpSpPr bwMode="auto">
              <a:xfrm>
                <a:off x="3648" y="1872"/>
                <a:ext cx="572" cy="624"/>
                <a:chOff x="1008" y="2208"/>
                <a:chExt cx="572" cy="624"/>
              </a:xfrm>
            </p:grpSpPr>
            <p:sp>
              <p:nvSpPr>
                <p:cNvPr id="45104" name="Oval 48"/>
                <p:cNvSpPr>
                  <a:spLocks noChangeArrowheads="1"/>
                </p:cNvSpPr>
                <p:nvPr/>
              </p:nvSpPr>
              <p:spPr bwMode="auto">
                <a:xfrm>
                  <a:off x="1008" y="2208"/>
                  <a:ext cx="572" cy="624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45105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1008" y="2352"/>
                  <a:ext cx="528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3200">
                      <a:solidFill>
                        <a:schemeClr val="tx2"/>
                      </a:solidFill>
                      <a:latin typeface="Arial" charset="0"/>
                    </a:rPr>
                    <a:t> Zn</a:t>
                  </a:r>
                  <a:endParaRPr lang="en-US"/>
                </a:p>
              </p:txBody>
            </p:sp>
          </p:grpSp>
        </p:grpSp>
        <p:grpSp>
          <p:nvGrpSpPr>
            <p:cNvPr id="45106" name="Group 50"/>
            <p:cNvGrpSpPr>
              <a:grpSpLocks/>
            </p:cNvGrpSpPr>
            <p:nvPr/>
          </p:nvGrpSpPr>
          <p:grpSpPr bwMode="auto">
            <a:xfrm>
              <a:off x="4944" y="1944"/>
              <a:ext cx="624" cy="624"/>
              <a:chOff x="1344" y="2496"/>
              <a:chExt cx="624" cy="624"/>
            </a:xfrm>
          </p:grpSpPr>
          <p:sp>
            <p:nvSpPr>
              <p:cNvPr id="45107" name="Oval 51"/>
              <p:cNvSpPr>
                <a:spLocks noChangeArrowheads="1"/>
              </p:cNvSpPr>
              <p:nvPr/>
            </p:nvSpPr>
            <p:spPr bwMode="auto">
              <a:xfrm>
                <a:off x="1344" y="2496"/>
                <a:ext cx="624" cy="624"/>
              </a:xfrm>
              <a:prstGeom prst="ellipse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5108" name="Text Box 52"/>
              <p:cNvSpPr txBox="1">
                <a:spLocks noChangeArrowheads="1"/>
              </p:cNvSpPr>
              <p:nvPr/>
            </p:nvSpPr>
            <p:spPr bwMode="auto">
              <a:xfrm>
                <a:off x="1344" y="2640"/>
                <a:ext cx="624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solidFill>
                      <a:schemeClr val="tx2"/>
                    </a:solidFill>
                    <a:latin typeface="Arial" charset="0"/>
                  </a:rPr>
                  <a:t> </a:t>
                </a:r>
                <a:r>
                  <a:rPr lang="en-US" sz="1000">
                    <a:solidFill>
                      <a:schemeClr val="tx2"/>
                    </a:solidFill>
                    <a:latin typeface="Arial" charset="0"/>
                  </a:rPr>
                  <a:t> </a:t>
                </a:r>
                <a:r>
                  <a:rPr lang="en-US" sz="3200">
                    <a:solidFill>
                      <a:schemeClr val="tx2"/>
                    </a:solidFill>
                    <a:latin typeface="Arial" charset="0"/>
                  </a:rPr>
                  <a:t>Cu</a:t>
                </a:r>
                <a:endParaRPr lang="en-US"/>
              </a:p>
            </p:txBody>
          </p:sp>
        </p:grpSp>
        <p:sp>
          <p:nvSpPr>
            <p:cNvPr id="45109" name="Text Box 53"/>
            <p:cNvSpPr txBox="1">
              <a:spLocks noChangeArrowheads="1"/>
            </p:cNvSpPr>
            <p:nvPr/>
          </p:nvSpPr>
          <p:spPr bwMode="auto">
            <a:xfrm>
              <a:off x="4608" y="2054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/>
                <a:t>+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0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  <p:bldP spid="45089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582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charset="0"/>
              </a:rPr>
              <a:t>Type of Reaction: </a:t>
            </a:r>
            <a:r>
              <a:rPr lang="en-US" dirty="0">
                <a:latin typeface="Arial" charset="0"/>
              </a:rPr>
              <a:t>Double </a:t>
            </a:r>
            <a:r>
              <a:rPr lang="en-US" dirty="0" smtClean="0">
                <a:latin typeface="Arial" charset="0"/>
              </a:rPr>
              <a:t>Displacement</a:t>
            </a:r>
            <a:endParaRPr lang="en-US" dirty="0">
              <a:latin typeface="Arial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7391400" cy="6858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3600">
                <a:solidFill>
                  <a:srgbClr val="A50021"/>
                </a:solidFill>
                <a:latin typeface="Arial" charset="0"/>
              </a:rPr>
              <a:t>Example: MgO + CaS</a:t>
            </a:r>
          </a:p>
        </p:txBody>
      </p:sp>
      <p:sp>
        <p:nvSpPr>
          <p:cNvPr id="46100" name="Rectangle 20"/>
          <p:cNvSpPr>
            <a:spLocks noChangeArrowheads="1"/>
          </p:cNvSpPr>
          <p:nvPr/>
        </p:nvSpPr>
        <p:spPr bwMode="auto">
          <a:xfrm>
            <a:off x="381000" y="5257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latin typeface="Arial" charset="0"/>
              </a:rPr>
              <a:t>General:	AB + CD </a:t>
            </a:r>
            <a:r>
              <a:rPr lang="en-US" sz="4400">
                <a:latin typeface="Arial" charset="0"/>
                <a:sym typeface="Symbol" pitchFamily="18" charset="2"/>
              </a:rPr>
              <a:t> AD + CB</a:t>
            </a:r>
          </a:p>
        </p:txBody>
      </p:sp>
      <p:grpSp>
        <p:nvGrpSpPr>
          <p:cNvPr id="46143" name="Group 63"/>
          <p:cNvGrpSpPr>
            <a:grpSpLocks/>
          </p:cNvGrpSpPr>
          <p:nvPr/>
        </p:nvGrpSpPr>
        <p:grpSpPr bwMode="auto">
          <a:xfrm>
            <a:off x="838200" y="2819400"/>
            <a:ext cx="4038600" cy="1600200"/>
            <a:chOff x="528" y="1488"/>
            <a:chExt cx="2544" cy="1008"/>
          </a:xfrm>
        </p:grpSpPr>
        <p:grpSp>
          <p:nvGrpSpPr>
            <p:cNvPr id="46129" name="Group 49"/>
            <p:cNvGrpSpPr>
              <a:grpSpLocks/>
            </p:cNvGrpSpPr>
            <p:nvPr/>
          </p:nvGrpSpPr>
          <p:grpSpPr bwMode="auto">
            <a:xfrm>
              <a:off x="1728" y="2064"/>
              <a:ext cx="432" cy="432"/>
              <a:chOff x="2064" y="2448"/>
              <a:chExt cx="432" cy="432"/>
            </a:xfrm>
          </p:grpSpPr>
          <p:sp>
            <p:nvSpPr>
              <p:cNvPr id="46120" name="Oval 40"/>
              <p:cNvSpPr>
                <a:spLocks noChangeArrowheads="1"/>
              </p:cNvSpPr>
              <p:nvPr/>
            </p:nvSpPr>
            <p:spPr bwMode="auto">
              <a:xfrm>
                <a:off x="2064" y="2448"/>
                <a:ext cx="432" cy="432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6121" name="Text Box 41"/>
              <p:cNvSpPr txBox="1">
                <a:spLocks noChangeArrowheads="1"/>
              </p:cNvSpPr>
              <p:nvPr/>
            </p:nvSpPr>
            <p:spPr bwMode="auto">
              <a:xfrm>
                <a:off x="2112" y="2496"/>
                <a:ext cx="336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latin typeface="Arial" charset="0"/>
                  </a:rPr>
                  <a:t>S</a:t>
                </a:r>
                <a:endParaRPr lang="en-US"/>
              </a:p>
            </p:txBody>
          </p:sp>
        </p:grpSp>
        <p:grpSp>
          <p:nvGrpSpPr>
            <p:cNvPr id="46122" name="Group 42"/>
            <p:cNvGrpSpPr>
              <a:grpSpLocks/>
            </p:cNvGrpSpPr>
            <p:nvPr/>
          </p:nvGrpSpPr>
          <p:grpSpPr bwMode="auto">
            <a:xfrm>
              <a:off x="576" y="2016"/>
              <a:ext cx="528" cy="432"/>
              <a:chOff x="1152" y="3504"/>
              <a:chExt cx="528" cy="432"/>
            </a:xfrm>
          </p:grpSpPr>
          <p:sp>
            <p:nvSpPr>
              <p:cNvPr id="46123" name="Oval 43"/>
              <p:cNvSpPr>
                <a:spLocks noChangeArrowheads="1"/>
              </p:cNvSpPr>
              <p:nvPr/>
            </p:nvSpPr>
            <p:spPr bwMode="auto">
              <a:xfrm>
                <a:off x="1152" y="3504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6124" name="Text Box 44"/>
              <p:cNvSpPr txBox="1">
                <a:spLocks noChangeArrowheads="1"/>
              </p:cNvSpPr>
              <p:nvPr/>
            </p:nvSpPr>
            <p:spPr bwMode="auto">
              <a:xfrm>
                <a:off x="1200" y="3552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sp>
          <p:nvSpPr>
            <p:cNvPr id="46085" name="Text Box 5"/>
            <p:cNvSpPr txBox="1">
              <a:spLocks noChangeArrowheads="1"/>
            </p:cNvSpPr>
            <p:nvPr/>
          </p:nvSpPr>
          <p:spPr bwMode="auto">
            <a:xfrm>
              <a:off x="2640" y="1728"/>
              <a:ext cx="4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>
                  <a:sym typeface="Symbol" pitchFamily="18" charset="2"/>
                </a:rPr>
                <a:t></a:t>
              </a:r>
              <a:endParaRPr lang="en-US"/>
            </a:p>
          </p:txBody>
        </p:sp>
        <p:grpSp>
          <p:nvGrpSpPr>
            <p:cNvPr id="46116" name="Group 36"/>
            <p:cNvGrpSpPr>
              <a:grpSpLocks/>
            </p:cNvGrpSpPr>
            <p:nvPr/>
          </p:nvGrpSpPr>
          <p:grpSpPr bwMode="auto">
            <a:xfrm>
              <a:off x="528" y="1536"/>
              <a:ext cx="528" cy="528"/>
              <a:chOff x="384" y="1872"/>
              <a:chExt cx="528" cy="528"/>
            </a:xfrm>
          </p:grpSpPr>
          <p:sp>
            <p:nvSpPr>
              <p:cNvPr id="46094" name="Oval 14"/>
              <p:cNvSpPr>
                <a:spLocks noChangeArrowheads="1"/>
              </p:cNvSpPr>
              <p:nvPr/>
            </p:nvSpPr>
            <p:spPr bwMode="auto">
              <a:xfrm>
                <a:off x="384" y="1872"/>
                <a:ext cx="528" cy="528"/>
              </a:xfrm>
              <a:prstGeom prst="ellipse">
                <a:avLst/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6095" name="Text Box 15"/>
              <p:cNvSpPr txBox="1">
                <a:spLocks noChangeArrowheads="1"/>
              </p:cNvSpPr>
              <p:nvPr/>
            </p:nvSpPr>
            <p:spPr bwMode="auto">
              <a:xfrm>
                <a:off x="432" y="1968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Mg</a:t>
                </a:r>
                <a:endParaRPr lang="en-US"/>
              </a:p>
            </p:txBody>
          </p:sp>
        </p:grpSp>
        <p:sp>
          <p:nvSpPr>
            <p:cNvPr id="46097" name="Oval 17"/>
            <p:cNvSpPr>
              <a:spLocks noChangeArrowheads="1"/>
            </p:cNvSpPr>
            <p:nvPr/>
          </p:nvSpPr>
          <p:spPr bwMode="auto">
            <a:xfrm>
              <a:off x="1632" y="1488"/>
              <a:ext cx="624" cy="624"/>
            </a:xfrm>
            <a:prstGeom prst="ellipse">
              <a:avLst/>
            </a:prstGeom>
            <a:solidFill>
              <a:srgbClr val="66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46098" name="Text Box 18"/>
            <p:cNvSpPr txBox="1">
              <a:spLocks noChangeArrowheads="1"/>
            </p:cNvSpPr>
            <p:nvPr/>
          </p:nvSpPr>
          <p:spPr bwMode="auto">
            <a:xfrm>
              <a:off x="1632" y="1632"/>
              <a:ext cx="62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200">
                  <a:solidFill>
                    <a:schemeClr val="tx2"/>
                  </a:solidFill>
                  <a:latin typeface="Arial" charset="0"/>
                </a:rPr>
                <a:t> </a:t>
              </a:r>
              <a:r>
                <a:rPr lang="en-US" sz="1000">
                  <a:solidFill>
                    <a:schemeClr val="tx2"/>
                  </a:solidFill>
                  <a:latin typeface="Arial" charset="0"/>
                </a:rPr>
                <a:t> </a:t>
              </a:r>
              <a:r>
                <a:rPr lang="en-US" sz="3200">
                  <a:solidFill>
                    <a:schemeClr val="tx2"/>
                  </a:solidFill>
                  <a:latin typeface="Arial" charset="0"/>
                </a:rPr>
                <a:t>Ca</a:t>
              </a:r>
              <a:endParaRPr lang="en-US"/>
            </a:p>
          </p:txBody>
        </p:sp>
        <p:sp>
          <p:nvSpPr>
            <p:cNvPr id="46115" name="Text Box 35"/>
            <p:cNvSpPr txBox="1">
              <a:spLocks noChangeArrowheads="1"/>
            </p:cNvSpPr>
            <p:nvPr/>
          </p:nvSpPr>
          <p:spPr bwMode="auto">
            <a:xfrm>
              <a:off x="1248" y="1776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/>
                <a:t>+</a:t>
              </a:r>
              <a:endParaRPr lang="en-US"/>
            </a:p>
          </p:txBody>
        </p:sp>
      </p:grpSp>
      <p:grpSp>
        <p:nvGrpSpPr>
          <p:cNvPr id="46144" name="Group 64"/>
          <p:cNvGrpSpPr>
            <a:grpSpLocks/>
          </p:cNvGrpSpPr>
          <p:nvPr/>
        </p:nvGrpSpPr>
        <p:grpSpPr bwMode="auto">
          <a:xfrm>
            <a:off x="5257800" y="2819400"/>
            <a:ext cx="2743200" cy="1600200"/>
            <a:chOff x="3312" y="1488"/>
            <a:chExt cx="1728" cy="1008"/>
          </a:xfrm>
        </p:grpSpPr>
        <p:grpSp>
          <p:nvGrpSpPr>
            <p:cNvPr id="46139" name="Group 59"/>
            <p:cNvGrpSpPr>
              <a:grpSpLocks/>
            </p:cNvGrpSpPr>
            <p:nvPr/>
          </p:nvGrpSpPr>
          <p:grpSpPr bwMode="auto">
            <a:xfrm>
              <a:off x="4512" y="2064"/>
              <a:ext cx="528" cy="432"/>
              <a:chOff x="1152" y="3504"/>
              <a:chExt cx="528" cy="432"/>
            </a:xfrm>
          </p:grpSpPr>
          <p:sp>
            <p:nvSpPr>
              <p:cNvPr id="46140" name="Oval 60"/>
              <p:cNvSpPr>
                <a:spLocks noChangeArrowheads="1"/>
              </p:cNvSpPr>
              <p:nvPr/>
            </p:nvSpPr>
            <p:spPr bwMode="auto">
              <a:xfrm>
                <a:off x="1152" y="3504"/>
                <a:ext cx="432" cy="432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6141" name="Text Box 61"/>
              <p:cNvSpPr txBox="1">
                <a:spLocks noChangeArrowheads="1"/>
              </p:cNvSpPr>
              <p:nvPr/>
            </p:nvSpPr>
            <p:spPr bwMode="auto">
              <a:xfrm>
                <a:off x="1200" y="3552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O</a:t>
                </a:r>
                <a:endParaRPr lang="en-US"/>
              </a:p>
            </p:txBody>
          </p:sp>
        </p:grpSp>
        <p:grpSp>
          <p:nvGrpSpPr>
            <p:cNvPr id="46136" name="Group 56"/>
            <p:cNvGrpSpPr>
              <a:grpSpLocks/>
            </p:cNvGrpSpPr>
            <p:nvPr/>
          </p:nvGrpSpPr>
          <p:grpSpPr bwMode="auto">
            <a:xfrm>
              <a:off x="3360" y="2016"/>
              <a:ext cx="432" cy="432"/>
              <a:chOff x="2064" y="2448"/>
              <a:chExt cx="432" cy="432"/>
            </a:xfrm>
          </p:grpSpPr>
          <p:sp>
            <p:nvSpPr>
              <p:cNvPr id="46137" name="Oval 57"/>
              <p:cNvSpPr>
                <a:spLocks noChangeArrowheads="1"/>
              </p:cNvSpPr>
              <p:nvPr/>
            </p:nvSpPr>
            <p:spPr bwMode="auto">
              <a:xfrm>
                <a:off x="2064" y="2448"/>
                <a:ext cx="432" cy="432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6138" name="Text Box 58"/>
              <p:cNvSpPr txBox="1">
                <a:spLocks noChangeArrowheads="1"/>
              </p:cNvSpPr>
              <p:nvPr/>
            </p:nvSpPr>
            <p:spPr bwMode="auto">
              <a:xfrm>
                <a:off x="2112" y="2496"/>
                <a:ext cx="336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>
                    <a:latin typeface="Arial" charset="0"/>
                  </a:rPr>
                  <a:t> </a:t>
                </a:r>
                <a:r>
                  <a:rPr lang="en-US" sz="3200">
                    <a:latin typeface="Arial" charset="0"/>
                  </a:rPr>
                  <a:t>S</a:t>
                </a:r>
                <a:endParaRPr lang="en-US"/>
              </a:p>
            </p:txBody>
          </p:sp>
        </p:grpSp>
        <p:grpSp>
          <p:nvGrpSpPr>
            <p:cNvPr id="46130" name="Group 50"/>
            <p:cNvGrpSpPr>
              <a:grpSpLocks/>
            </p:cNvGrpSpPr>
            <p:nvPr/>
          </p:nvGrpSpPr>
          <p:grpSpPr bwMode="auto">
            <a:xfrm>
              <a:off x="3312" y="1536"/>
              <a:ext cx="528" cy="528"/>
              <a:chOff x="384" y="1872"/>
              <a:chExt cx="528" cy="528"/>
            </a:xfrm>
          </p:grpSpPr>
          <p:sp>
            <p:nvSpPr>
              <p:cNvPr id="46131" name="Oval 51"/>
              <p:cNvSpPr>
                <a:spLocks noChangeArrowheads="1"/>
              </p:cNvSpPr>
              <p:nvPr/>
            </p:nvSpPr>
            <p:spPr bwMode="auto">
              <a:xfrm>
                <a:off x="384" y="1872"/>
                <a:ext cx="528" cy="528"/>
              </a:xfrm>
              <a:prstGeom prst="ellipse">
                <a:avLst/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6132" name="Text Box 52"/>
              <p:cNvSpPr txBox="1">
                <a:spLocks noChangeArrowheads="1"/>
              </p:cNvSpPr>
              <p:nvPr/>
            </p:nvSpPr>
            <p:spPr bwMode="auto">
              <a:xfrm>
                <a:off x="432" y="1968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>
                    <a:latin typeface="Arial" charset="0"/>
                  </a:rPr>
                  <a:t>Mg</a:t>
                </a:r>
                <a:endParaRPr lang="en-US"/>
              </a:p>
            </p:txBody>
          </p:sp>
        </p:grpSp>
        <p:sp>
          <p:nvSpPr>
            <p:cNvPr id="46133" name="Oval 53"/>
            <p:cNvSpPr>
              <a:spLocks noChangeArrowheads="1"/>
            </p:cNvSpPr>
            <p:nvPr/>
          </p:nvSpPr>
          <p:spPr bwMode="auto">
            <a:xfrm>
              <a:off x="4416" y="1488"/>
              <a:ext cx="624" cy="624"/>
            </a:xfrm>
            <a:prstGeom prst="ellipse">
              <a:avLst/>
            </a:prstGeom>
            <a:solidFill>
              <a:srgbClr val="66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46134" name="Text Box 54"/>
            <p:cNvSpPr txBox="1">
              <a:spLocks noChangeArrowheads="1"/>
            </p:cNvSpPr>
            <p:nvPr/>
          </p:nvSpPr>
          <p:spPr bwMode="auto">
            <a:xfrm>
              <a:off x="4416" y="1632"/>
              <a:ext cx="62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200">
                  <a:solidFill>
                    <a:schemeClr val="tx2"/>
                  </a:solidFill>
                  <a:latin typeface="Arial" charset="0"/>
                </a:rPr>
                <a:t> </a:t>
              </a:r>
              <a:r>
                <a:rPr lang="en-US" sz="1000">
                  <a:solidFill>
                    <a:schemeClr val="tx2"/>
                  </a:solidFill>
                  <a:latin typeface="Arial" charset="0"/>
                </a:rPr>
                <a:t> </a:t>
              </a:r>
              <a:r>
                <a:rPr lang="en-US" sz="3200">
                  <a:solidFill>
                    <a:schemeClr val="tx2"/>
                  </a:solidFill>
                  <a:latin typeface="Arial" charset="0"/>
                </a:rPr>
                <a:t>Ca</a:t>
              </a:r>
              <a:endParaRPr lang="en-US"/>
            </a:p>
          </p:txBody>
        </p:sp>
        <p:sp>
          <p:nvSpPr>
            <p:cNvPr id="46135" name="Text Box 55"/>
            <p:cNvSpPr txBox="1">
              <a:spLocks noChangeArrowheads="1"/>
            </p:cNvSpPr>
            <p:nvPr/>
          </p:nvSpPr>
          <p:spPr bwMode="auto">
            <a:xfrm>
              <a:off x="4032" y="1776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/>
                <a:t>+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0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 autoUpdateAnimBg="0"/>
      <p:bldP spid="46100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3810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50139"/>
                </a:solidFill>
                <a:latin typeface="Arial" charset="0"/>
              </a:rPr>
              <a:t>Chemical </a:t>
            </a:r>
            <a:r>
              <a:rPr lang="en-US" sz="3600" b="1" dirty="0" smtClean="0">
                <a:solidFill>
                  <a:srgbClr val="050139"/>
                </a:solidFill>
                <a:latin typeface="Arial" charset="0"/>
              </a:rPr>
              <a:t>Reactions</a:t>
            </a:r>
            <a:endParaRPr lang="en-US" sz="3600" b="1" dirty="0">
              <a:solidFill>
                <a:srgbClr val="050139"/>
              </a:solidFill>
              <a:latin typeface="Arial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" y="762000"/>
            <a:ext cx="9144000" cy="6096000"/>
          </a:xfrm>
          <a:noFill/>
          <a:ln/>
        </p:spPr>
        <p:txBody>
          <a:bodyPr/>
          <a:lstStyle/>
          <a:p>
            <a:pPr marL="609600" indent="-609600">
              <a:spcBef>
                <a:spcPct val="0"/>
              </a:spcBef>
              <a:buNone/>
            </a:pP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	combustion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: AB + oxygen</a:t>
            </a:r>
            <a:r>
              <a:rPr lang="en-US" dirty="0">
                <a:solidFill>
                  <a:srgbClr val="0000CC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b="1" dirty="0">
                <a:solidFill>
                  <a:srgbClr val="0000CC"/>
                </a:solidFill>
                <a:latin typeface="Arial" charset="0"/>
                <a:sym typeface="Symbol" pitchFamily="18" charset="2"/>
              </a:rPr>
              <a:t></a:t>
            </a:r>
            <a:r>
              <a:rPr lang="en-US" dirty="0">
                <a:solidFill>
                  <a:srgbClr val="0000CC"/>
                </a:solidFill>
                <a:latin typeface="Arial" charset="0"/>
                <a:sym typeface="Symbol" pitchFamily="18" charset="2"/>
              </a:rPr>
              <a:t> oxides of A &amp; B</a:t>
            </a:r>
            <a:endParaRPr lang="en-US" dirty="0">
              <a:solidFill>
                <a:srgbClr val="0000CC"/>
              </a:solidFill>
              <a:latin typeface="Arial" charset="0"/>
            </a:endParaRPr>
          </a:p>
          <a:p>
            <a:pPr marL="609600" indent="-609600">
              <a:spcBef>
                <a:spcPct val="0"/>
              </a:spcBef>
              <a:buFontTx/>
              <a:buNone/>
            </a:pPr>
            <a:r>
              <a:rPr lang="en-US" dirty="0">
                <a:solidFill>
                  <a:srgbClr val="0000CC"/>
                </a:solidFill>
                <a:latin typeface="Arial" charset="0"/>
                <a:sym typeface="Symbol" pitchFamily="18" charset="2"/>
              </a:rPr>
              <a:t>	synthesis: A + B </a:t>
            </a:r>
            <a:r>
              <a:rPr lang="en-US" b="1" dirty="0">
                <a:solidFill>
                  <a:srgbClr val="0000CC"/>
                </a:solidFill>
                <a:latin typeface="Arial" charset="0"/>
                <a:sym typeface="Symbol" pitchFamily="18" charset="2"/>
              </a:rPr>
              <a:t></a:t>
            </a:r>
            <a:r>
              <a:rPr lang="en-US" dirty="0">
                <a:solidFill>
                  <a:srgbClr val="0000CC"/>
                </a:solidFill>
                <a:latin typeface="Arial" charset="0"/>
                <a:sym typeface="Symbol" pitchFamily="18" charset="2"/>
              </a:rPr>
              <a:t> C</a:t>
            </a:r>
            <a:endParaRPr lang="en-US" dirty="0">
              <a:solidFill>
                <a:srgbClr val="0000CC"/>
              </a:solidFill>
              <a:latin typeface="Arial" charset="0"/>
            </a:endParaRPr>
          </a:p>
          <a:p>
            <a:pPr marL="609600" indent="-609600">
              <a:spcBef>
                <a:spcPct val="0"/>
              </a:spcBef>
              <a:buFontTx/>
              <a:buNone/>
            </a:pPr>
            <a:r>
              <a:rPr lang="en-US" dirty="0">
                <a:solidFill>
                  <a:srgbClr val="0000CC"/>
                </a:solidFill>
                <a:latin typeface="Arial" charset="0"/>
              </a:rPr>
              <a:t>	decomposition: AB </a:t>
            </a:r>
            <a:r>
              <a:rPr lang="en-US" b="1" dirty="0">
                <a:solidFill>
                  <a:srgbClr val="0000CC"/>
                </a:solidFill>
                <a:latin typeface="Arial" charset="0"/>
                <a:sym typeface="Symbol" pitchFamily="18" charset="2"/>
              </a:rPr>
              <a:t>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 A + B</a:t>
            </a:r>
          </a:p>
          <a:p>
            <a:pPr marL="609600" indent="-609600">
              <a:spcBef>
                <a:spcPct val="0"/>
              </a:spcBef>
              <a:buFontTx/>
              <a:buNone/>
            </a:pPr>
            <a:r>
              <a:rPr lang="en-US" dirty="0">
                <a:solidFill>
                  <a:srgbClr val="0000CC"/>
                </a:solidFill>
                <a:latin typeface="Arial" charset="0"/>
              </a:rPr>
              <a:t>	single displacement: A + BC </a:t>
            </a:r>
            <a:r>
              <a:rPr lang="en-US" b="1" dirty="0">
                <a:solidFill>
                  <a:srgbClr val="0000CC"/>
                </a:solidFill>
                <a:latin typeface="Arial" charset="0"/>
                <a:sym typeface="Symbol" pitchFamily="18" charset="2"/>
              </a:rPr>
              <a:t>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 AC + B</a:t>
            </a:r>
          </a:p>
          <a:p>
            <a:pPr marL="609600" indent="-609600">
              <a:spcBef>
                <a:spcPct val="0"/>
              </a:spcBef>
              <a:buFontTx/>
              <a:buNone/>
            </a:pPr>
            <a:r>
              <a:rPr lang="en-US" dirty="0">
                <a:solidFill>
                  <a:srgbClr val="0000CC"/>
                </a:solidFill>
                <a:latin typeface="Arial" charset="0"/>
              </a:rPr>
              <a:t>	double displacement: AB + CD </a:t>
            </a:r>
            <a:r>
              <a:rPr lang="en-US" b="1" dirty="0">
                <a:solidFill>
                  <a:srgbClr val="0000CC"/>
                </a:solidFill>
                <a:latin typeface="Arial" charset="0"/>
                <a:sym typeface="Symbol" pitchFamily="18" charset="2"/>
              </a:rPr>
              <a:t>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 AD + </a:t>
            </a:r>
            <a:r>
              <a:rPr lang="en-US" dirty="0" smtClean="0">
                <a:solidFill>
                  <a:srgbClr val="0000CC"/>
                </a:solidFill>
                <a:latin typeface="Arial" charset="0"/>
              </a:rPr>
              <a:t>CB</a:t>
            </a:r>
            <a:endParaRPr lang="en-US" dirty="0">
              <a:solidFill>
                <a:srgbClr val="0000CC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5013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5013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5013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5013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5013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Collision-Reaction Theory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686800" cy="493776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 theory stating that chemical reactions involve </a:t>
            </a:r>
            <a:r>
              <a:rPr lang="en-US" sz="3200" b="1" dirty="0" smtClean="0"/>
              <a:t>collisions</a:t>
            </a:r>
            <a:r>
              <a:rPr lang="en-US" sz="3200" dirty="0" smtClean="0"/>
              <a:t> and </a:t>
            </a:r>
            <a:r>
              <a:rPr lang="en-US" sz="3200" b="1" dirty="0" smtClean="0"/>
              <a:t>rearrangements</a:t>
            </a:r>
            <a:r>
              <a:rPr lang="en-US" sz="3200" dirty="0" smtClean="0"/>
              <a:t> of atoms or groups of atoms and that the outcome of collisions depends on the </a:t>
            </a:r>
            <a:r>
              <a:rPr lang="en-US" sz="3200" b="1" dirty="0" smtClean="0"/>
              <a:t>energy</a:t>
            </a:r>
            <a:r>
              <a:rPr lang="en-US" sz="3200" dirty="0" smtClean="0"/>
              <a:t> and </a:t>
            </a:r>
            <a:r>
              <a:rPr lang="en-US" sz="3200" b="1" dirty="0" smtClean="0"/>
              <a:t>orientation</a:t>
            </a:r>
            <a:r>
              <a:rPr lang="en-US" sz="3200" dirty="0" smtClean="0"/>
              <a:t> of the collisions</a:t>
            </a:r>
          </a:p>
          <a:p>
            <a:pPr lvl="1"/>
            <a:r>
              <a:rPr lang="en-US" sz="2900" dirty="0" smtClean="0"/>
              <a:t>No reaction  occurs if:</a:t>
            </a:r>
          </a:p>
          <a:p>
            <a:pPr lvl="2"/>
            <a:r>
              <a:rPr lang="en-US" sz="2600" dirty="0" smtClean="0"/>
              <a:t>Molecules don’t have enough energy</a:t>
            </a:r>
          </a:p>
          <a:p>
            <a:pPr lvl="2"/>
            <a:r>
              <a:rPr lang="en-US" sz="2600" dirty="0" smtClean="0"/>
              <a:t>Molecules don’t collide in the right orientation</a:t>
            </a:r>
            <a:endParaRPr lang="en-CA" sz="2600" dirty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5334000"/>
            <a:ext cx="25527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molecules must be in a certain 3-D arrangement to allow a reaction e.g. CH</a:t>
            </a:r>
            <a:r>
              <a:rPr lang="en-US" baseline="-25000" dirty="0" smtClean="0"/>
              <a:t>2</a:t>
            </a:r>
            <a:r>
              <a:rPr lang="en-US" dirty="0" smtClean="0"/>
              <a:t>=CH</a:t>
            </a:r>
            <a:r>
              <a:rPr lang="en-US" baseline="-25000" dirty="0" smtClean="0"/>
              <a:t>2</a:t>
            </a:r>
            <a:r>
              <a:rPr lang="en-US" dirty="0" smtClean="0"/>
              <a:t> + </a:t>
            </a:r>
            <a:r>
              <a:rPr lang="en-US" dirty="0" err="1" smtClean="0"/>
              <a:t>HCl</a:t>
            </a:r>
            <a:r>
              <a:rPr lang="en-US" dirty="0" smtClean="0"/>
              <a:t> -&gt; CH</a:t>
            </a:r>
            <a:r>
              <a:rPr lang="en-US" baseline="-25000" dirty="0" smtClean="0"/>
              <a:t>3</a:t>
            </a:r>
            <a:r>
              <a:rPr lang="en-US" dirty="0" smtClean="0"/>
              <a:t>CH</a:t>
            </a:r>
            <a:r>
              <a:rPr lang="en-US" baseline="-25000" dirty="0" smtClean="0"/>
              <a:t>2</a:t>
            </a:r>
            <a:r>
              <a:rPr lang="en-US" dirty="0" smtClean="0"/>
              <a:t>Cl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2685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Required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reaction doesn’t occur unless </a:t>
            </a:r>
            <a:r>
              <a:rPr lang="en-US" dirty="0"/>
              <a:t>the particles collide with a certain minimum energy called the </a:t>
            </a:r>
            <a:r>
              <a:rPr lang="en-US" b="1" i="1" dirty="0"/>
              <a:t>activation energy</a:t>
            </a:r>
            <a:r>
              <a:rPr lang="en-US" dirty="0"/>
              <a:t> of the </a:t>
            </a:r>
            <a:r>
              <a:rPr lang="en-US" dirty="0" smtClean="0"/>
              <a:t>reaction</a:t>
            </a:r>
          </a:p>
          <a:p>
            <a:r>
              <a:rPr lang="en-US" dirty="0"/>
              <a:t>Activation energy is the minimum energy required before a reaction can occur. You can show this on an </a:t>
            </a:r>
            <a:r>
              <a:rPr lang="en-US" b="1" i="1" dirty="0"/>
              <a:t>energy profile</a:t>
            </a:r>
            <a:r>
              <a:rPr lang="en-US" dirty="0"/>
              <a:t> for the reaction. For a simple over-all exothermic reaction, the energy profile looks like this: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6720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Activation Energy Profile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676399"/>
            <a:ext cx="5715000" cy="4187567"/>
          </a:xfrm>
        </p:spPr>
      </p:pic>
    </p:spTree>
    <p:extLst>
      <p:ext uri="{BB962C8B-B14F-4D97-AF65-F5344CB8AC3E}">
        <p14:creationId xmlns:p14="http://schemas.microsoft.com/office/powerpoint/2010/main" val="2885634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Chemical Equations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19200"/>
            <a:ext cx="8458200" cy="493776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Chemical Equation </a:t>
            </a:r>
            <a:r>
              <a:rPr lang="en-US" sz="3200" dirty="0" smtClean="0"/>
              <a:t>= a representation of a chemical reaction that indicates the:</a:t>
            </a:r>
          </a:p>
          <a:p>
            <a:pPr lvl="1"/>
            <a:r>
              <a:rPr lang="en-US" sz="3200" dirty="0" smtClean="0"/>
              <a:t>Chemical formulas</a:t>
            </a:r>
          </a:p>
          <a:p>
            <a:pPr lvl="1"/>
            <a:r>
              <a:rPr lang="en-US" sz="3200" dirty="0" smtClean="0"/>
              <a:t>Relative number of entities</a:t>
            </a:r>
          </a:p>
          <a:p>
            <a:pPr lvl="1"/>
            <a:r>
              <a:rPr lang="en-US" sz="3200" dirty="0" smtClean="0"/>
              <a:t>States of matter of the reactants and products</a:t>
            </a:r>
            <a:endParaRPr lang="en-CA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4648200"/>
            <a:ext cx="647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Reactants </a:t>
            </a:r>
            <a:r>
              <a:rPr lang="en-US" sz="4000" b="1" dirty="0" smtClean="0">
                <a:solidFill>
                  <a:srgbClr val="FF0000"/>
                </a:solidFill>
                <a:sym typeface="Wingdings" pitchFamily="2" charset="2"/>
              </a:rPr>
              <a:t>  Products</a:t>
            </a:r>
            <a:endParaRPr lang="en-CA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Chemical Equations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3200" dirty="0" smtClean="0"/>
              <a:t>In general:</a:t>
            </a:r>
            <a:endParaRPr lang="en-CA" sz="3200" dirty="0" smtClean="0"/>
          </a:p>
          <a:p>
            <a:r>
              <a:rPr lang="en-GB" sz="3200" dirty="0" smtClean="0"/>
              <a:t>Reactant A + Reactant B </a:t>
            </a:r>
            <a:r>
              <a:rPr lang="en-GB" sz="3200" dirty="0" smtClean="0">
                <a:sym typeface="Wingdings"/>
              </a:rPr>
              <a:t></a:t>
            </a:r>
            <a:r>
              <a:rPr lang="en-GB" sz="3200" dirty="0" smtClean="0"/>
              <a:t> Product C</a:t>
            </a:r>
            <a:endParaRPr lang="en-CA" sz="3200" dirty="0" smtClean="0"/>
          </a:p>
          <a:p>
            <a:endParaRPr lang="en-CA" sz="3200" dirty="0" smtClean="0"/>
          </a:p>
          <a:p>
            <a:r>
              <a:rPr lang="en-GB" sz="3200" b="1" dirty="0" smtClean="0"/>
              <a:t>Reactant</a:t>
            </a:r>
            <a:r>
              <a:rPr lang="en-GB" sz="3200" dirty="0" smtClean="0"/>
              <a:t> = is a chemical that is used up in a chemical reaction</a:t>
            </a:r>
          </a:p>
          <a:p>
            <a:pPr>
              <a:buNone/>
            </a:pPr>
            <a:endParaRPr lang="en-CA" sz="3200" dirty="0" smtClean="0"/>
          </a:p>
          <a:p>
            <a:r>
              <a:rPr lang="en-GB" sz="3200" b="1" dirty="0" smtClean="0"/>
              <a:t>Product</a:t>
            </a:r>
            <a:r>
              <a:rPr lang="en-GB" sz="3200" dirty="0" smtClean="0"/>
              <a:t> = is a product that is created during a chemical reaction.</a:t>
            </a:r>
            <a:endParaRPr lang="en-CA" sz="3200" dirty="0" smtClean="0"/>
          </a:p>
          <a:p>
            <a:endParaRPr lang="en-US" sz="29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Chemical Formulas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A chemical formula uses subscripts to indicates the number of atoms in a compound</a:t>
            </a:r>
          </a:p>
          <a:p>
            <a:endParaRPr lang="en-US" sz="3200" dirty="0" smtClean="0"/>
          </a:p>
          <a:p>
            <a:r>
              <a:rPr lang="en-US" sz="3200" dirty="0" smtClean="0"/>
              <a:t>Example: 	H</a:t>
            </a:r>
            <a:r>
              <a:rPr lang="en-US" sz="3200" baseline="-25000" dirty="0" smtClean="0">
                <a:solidFill>
                  <a:srgbClr val="FF0000"/>
                </a:solidFill>
              </a:rPr>
              <a:t>2</a:t>
            </a:r>
            <a:r>
              <a:rPr lang="en-US" sz="3200" dirty="0" smtClean="0"/>
              <a:t>O	</a:t>
            </a:r>
          </a:p>
          <a:p>
            <a:pPr lvl="1"/>
            <a:r>
              <a:rPr lang="en-US" sz="2900" dirty="0" smtClean="0"/>
              <a:t>Has </a:t>
            </a:r>
            <a:r>
              <a:rPr lang="en-US" sz="2900" dirty="0" smtClean="0">
                <a:solidFill>
                  <a:srgbClr val="FF0000"/>
                </a:solidFill>
              </a:rPr>
              <a:t>2</a:t>
            </a:r>
            <a:r>
              <a:rPr lang="en-US" sz="2900" dirty="0" smtClean="0"/>
              <a:t> atoms of H</a:t>
            </a:r>
          </a:p>
          <a:p>
            <a:pPr lvl="1"/>
            <a:r>
              <a:rPr lang="en-US" sz="2900" dirty="0" smtClean="0"/>
              <a:t>And </a:t>
            </a:r>
            <a:r>
              <a:rPr lang="en-US" sz="2900" dirty="0" smtClean="0">
                <a:solidFill>
                  <a:srgbClr val="FF0000"/>
                </a:solidFill>
              </a:rPr>
              <a:t>1</a:t>
            </a:r>
            <a:r>
              <a:rPr lang="en-US" sz="2900" dirty="0" smtClean="0"/>
              <a:t> atom of O</a:t>
            </a:r>
          </a:p>
          <a:p>
            <a:pPr lvl="1"/>
            <a:endParaRPr lang="en-US" sz="3200" dirty="0" smtClean="0"/>
          </a:p>
          <a:p>
            <a:r>
              <a:rPr lang="en-US" sz="3200" dirty="0" smtClean="0"/>
              <a:t>Example:  C</a:t>
            </a:r>
            <a:r>
              <a:rPr lang="en-US" sz="3200" baseline="-25000" dirty="0" smtClean="0">
                <a:solidFill>
                  <a:srgbClr val="FF0000"/>
                </a:solidFill>
              </a:rPr>
              <a:t>6</a:t>
            </a:r>
            <a:r>
              <a:rPr lang="en-US" sz="3200" dirty="0" smtClean="0"/>
              <a:t>H</a:t>
            </a:r>
            <a:r>
              <a:rPr lang="en-US" sz="3200" baseline="-25000" dirty="0" smtClean="0">
                <a:solidFill>
                  <a:srgbClr val="FF0000"/>
                </a:solidFill>
              </a:rPr>
              <a:t>12</a:t>
            </a:r>
            <a:r>
              <a:rPr lang="en-US" sz="3200" dirty="0" smtClean="0"/>
              <a:t>O</a:t>
            </a:r>
            <a:r>
              <a:rPr lang="en-US" sz="3200" baseline="-25000" dirty="0" smtClean="0">
                <a:solidFill>
                  <a:srgbClr val="FF0000"/>
                </a:solidFill>
              </a:rPr>
              <a:t>6</a:t>
            </a:r>
          </a:p>
          <a:p>
            <a:pPr lvl="1"/>
            <a:r>
              <a:rPr lang="en-US" sz="2900" dirty="0" smtClean="0"/>
              <a:t>Has </a:t>
            </a:r>
            <a:r>
              <a:rPr lang="en-US" sz="2900" dirty="0" smtClean="0">
                <a:solidFill>
                  <a:srgbClr val="FF0000"/>
                </a:solidFill>
              </a:rPr>
              <a:t>6</a:t>
            </a:r>
            <a:r>
              <a:rPr lang="en-US" sz="2900" dirty="0" smtClean="0"/>
              <a:t> atoms of C</a:t>
            </a:r>
          </a:p>
          <a:p>
            <a:pPr lvl="1"/>
            <a:r>
              <a:rPr lang="en-US" sz="2900" dirty="0" smtClean="0"/>
              <a:t>Has </a:t>
            </a:r>
            <a:r>
              <a:rPr lang="en-US" sz="2900" dirty="0" smtClean="0">
                <a:solidFill>
                  <a:srgbClr val="FF0000"/>
                </a:solidFill>
              </a:rPr>
              <a:t>12</a:t>
            </a:r>
            <a:r>
              <a:rPr lang="en-US" sz="2900" dirty="0" smtClean="0"/>
              <a:t> atoms of H</a:t>
            </a:r>
          </a:p>
          <a:p>
            <a:pPr lvl="1"/>
            <a:r>
              <a:rPr lang="en-US" sz="2900" dirty="0" smtClean="0"/>
              <a:t>And </a:t>
            </a:r>
            <a:r>
              <a:rPr lang="en-US" sz="2900" dirty="0" smtClean="0">
                <a:solidFill>
                  <a:srgbClr val="FF0000"/>
                </a:solidFill>
              </a:rPr>
              <a:t>6</a:t>
            </a:r>
            <a:r>
              <a:rPr lang="en-US" sz="2900" dirty="0" smtClean="0"/>
              <a:t> atoms of O	</a:t>
            </a:r>
            <a:r>
              <a:rPr lang="en-US" sz="1500" dirty="0" smtClean="0"/>
              <a:t> 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7803</TotalTime>
  <Words>812</Words>
  <Application>Microsoft Office PowerPoint</Application>
  <PresentationFormat>On-screen Show (4:3)</PresentationFormat>
  <Paragraphs>266</Paragraphs>
  <Slides>26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Origin</vt:lpstr>
      <vt:lpstr>Chemical Reactions</vt:lpstr>
      <vt:lpstr>Chemical Change</vt:lpstr>
      <vt:lpstr>Collision-Reaction Theory</vt:lpstr>
      <vt:lpstr>Orientation</vt:lpstr>
      <vt:lpstr>Energy Required</vt:lpstr>
      <vt:lpstr>Activation Energy Profile</vt:lpstr>
      <vt:lpstr>Chemical Equations</vt:lpstr>
      <vt:lpstr>Chemical Equations</vt:lpstr>
      <vt:lpstr>Chemical Formulas</vt:lpstr>
      <vt:lpstr>Relative # of Entities</vt:lpstr>
      <vt:lpstr>State of Matter</vt:lpstr>
      <vt:lpstr>Catalysts</vt:lpstr>
      <vt:lpstr>5 Types of Chemical Reactions</vt:lpstr>
      <vt:lpstr>5 Types of Chemical Reactions</vt:lpstr>
      <vt:lpstr>Combustion Reactions</vt:lpstr>
      <vt:lpstr>Combustion Reactions</vt:lpstr>
      <vt:lpstr>Type of Reaction: Synthesis</vt:lpstr>
      <vt:lpstr>Synthesis Reaction Characteristics</vt:lpstr>
      <vt:lpstr>Predicting Products of Synthesis Reactions</vt:lpstr>
      <vt:lpstr>Type of Reaction: Decomposition</vt:lpstr>
      <vt:lpstr>Type of Reaction: Decomposition</vt:lpstr>
      <vt:lpstr>Decomposition Reaction Characteristics</vt:lpstr>
      <vt:lpstr>   Predicting Products of Decomposition Reactions</vt:lpstr>
      <vt:lpstr>Type of Reaction: Single Displacement</vt:lpstr>
      <vt:lpstr>Type of Reaction: Double Displacement</vt:lpstr>
      <vt:lpstr>Chemical Reactions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- Types of Chemical Reactions - Synthesis, etc.</dc:title>
  <dc:subject>Chemistry Resources for High School Teachers and Students - PowerPoint Lessons, Notes, Labs, Worksheets, Handouts, Practice Problems, and Solutions.</dc:subject>
  <dc:creator>Jeremy Schneider</dc:creator>
  <dc:description>Copyright 2007 - All Rights Reserved -_x000d_
visit www.chalkbored.com for details</dc:description>
  <cp:lastModifiedBy>TCDSB</cp:lastModifiedBy>
  <cp:revision>63</cp:revision>
  <dcterms:created xsi:type="dcterms:W3CDTF">1999-03-05T05:00:38Z</dcterms:created>
  <dcterms:modified xsi:type="dcterms:W3CDTF">2013-10-11T01:26:01Z</dcterms:modified>
</cp:coreProperties>
</file>